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8288000" cy="10287000"/>
  <p:notesSz cx="6858000" cy="9144000"/>
  <p:embeddedFontLst>
    <p:embeddedFont>
      <p:font typeface="Belleza" panose="020B0604020202020204" charset="0"/>
      <p:regular r:id="rId29"/>
    </p:embeddedFont>
    <p:embeddedFont>
      <p:font typeface="Calibri" panose="020F0502020204030204" pitchFamily="34" charset="0"/>
      <p:regular r:id="rId30"/>
      <p:bold r:id="rId31"/>
      <p:italic r:id="rId32"/>
      <p:boldItalic r:id="rId33"/>
    </p:embeddedFont>
    <p:embeddedFont>
      <p:font typeface="Libre Baskerville" panose="02000000000000000000" pitchFamily="2" charset="0"/>
      <p:regular r:id="rId34"/>
      <p:bold r:id="rId35"/>
      <p:italic r:id="rId36"/>
    </p:embeddedFont>
    <p:embeddedFont>
      <p:font typeface="Libre Baskerville Italics"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5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png"/><Relationship Id="rId7" Type="http://schemas.openxmlformats.org/officeDocument/2006/relationships/image" Target="../media/image39.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1.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hyperlink" Target="https://www.congreso.es/docu/docum/ddocum/dosieres/sleg/legislatura_14/spl_83/pdfs/1.pdf" TargetMode="External"/><Relationship Id="rId4" Type="http://schemas.openxmlformats.org/officeDocument/2006/relationships/image" Target="../media/image44.png"/><Relationship Id="rId9"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hyperlink" Target="https://www.congreso.es/docu/docum/ddocum/dosieres/sleg/legislatura_14/spl_82/pdfs/5.pdf" TargetMode="External"/><Relationship Id="rId3" Type="http://schemas.openxmlformats.org/officeDocument/2006/relationships/image" Target="../media/image2.png"/><Relationship Id="rId7" Type="http://schemas.openxmlformats.org/officeDocument/2006/relationships/image" Target="../media/image52.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hyperlink" Target="https://www.congreso.es/docu/docum/ddocum/dosieres/sleg/legislatura_14/spl_82/pdfs/5.pdf#page=10" TargetMode="External"/><Relationship Id="rId5" Type="http://schemas.openxmlformats.org/officeDocument/2006/relationships/image" Target="../media/image51.jpeg"/><Relationship Id="rId10" Type="http://schemas.openxmlformats.org/officeDocument/2006/relationships/image" Target="../media/image54.jpeg"/><Relationship Id="rId4" Type="http://schemas.openxmlformats.org/officeDocument/2006/relationships/hyperlink" Target="https://www.congreso.es/docu/docum/ddocum/dosieres/sleg/legislatura_14/spl_82/pdfs/5.pdf#page=9" TargetMode="External"/><Relationship Id="rId9"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7.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hyperlink" Target="https://www.congreso.es/docu/docum/ddocum/dosieres/sleg/legislatura_14/spl_84/pdfs/2.pdf"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hyperlink" Target="https://www.congreso.es/docu/docum/ddocum/dosieres/sleg/legislatura_14/spl_82/dosier_sl_82_familias_transparencia.pdf#page=2" TargetMode="External"/><Relationship Id="rId3" Type="http://schemas.openxmlformats.org/officeDocument/2006/relationships/image" Target="../media/image2.png"/><Relationship Id="rId7" Type="http://schemas.openxmlformats.org/officeDocument/2006/relationships/image" Target="../media/image62.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hyperlink" Target="https://www.congreso.es/docu/docum/ddocum/dosieres/sleg/legislatura_14/spl_81/dosier_sl_81_funcion_publica_transparencia.pdf#page=3" TargetMode="External"/><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5.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hyperlink" Target="https://www.congreso.es/docu/docum/ddocum/dosieres/sleg/legislatura_14/spl_78/dosier_sl_78_bomberos_forestales_transparencia.pdf#page=3" TargetMode="External"/><Relationship Id="rId5" Type="http://schemas.openxmlformats.org/officeDocument/2006/relationships/image" Target="../media/image64.png"/><Relationship Id="rId4" Type="http://schemas.openxmlformats.org/officeDocument/2006/relationships/hyperlink" Target="https://www.congreso.es/docu/docum/ddocum/dosieres/sleg/legislatura_14/spl_80/dosier_sl_80_autoridad_administrativa_independiente_transparencia.pdf#page=3"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2.png"/><Relationship Id="rId7" Type="http://schemas.openxmlformats.org/officeDocument/2006/relationships/image" Target="../media/image68.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hyperlink" Target="https://www.congreso.es/docu/docum/ddocum/dosieres/sleg/legislatura_14/spl_73/dosier_sl_73_secreto_profesional_periodistas_transparencia.pdf#page=5" TargetMode="External"/><Relationship Id="rId10"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hyperlink" Target="https://www.congreso.es/docu/docum/ddocum/dosieres/sleg/legislatura_14/spl_80/dosier_sl_80_autoridad_administrativa_independiente_transparencia.pdf#page=5"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66.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hyperlink" Target="https://www.congreso.es/es/proyectos-de-ley?p_p_id=iniciativas&amp;p_p_lifecycle=0&amp;p_p_state=normal&amp;p_p_mode=view&amp;_iniciativas_mode=mostrarDetalle&amp;_iniciativas_legislatura=XIV&amp;_iniciativas_id=121%2F000153" TargetMode="External"/><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intranet.congreso.es/intranet/docum/ddocum/dossieres/sleg/legislatura_12/spl_20/dosier_sl_20_propiedad_intelectual_intranet.pdf" TargetMode="External"/><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hyperlink" Target="https://www.congreso.es/docu/docum/ddocum/dosieres/sleg/legislatura_12/spl_20/dosier_sl_20_propiedad_intelectual_transparencia.pdf" TargetMode="External"/><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hyperlink" Target="https://www.congreso.es/docu/docum/ddocum/dosieres/sleg/legislatura_12/spl_20/dosier_sl_20_propiedad_intelectual_transparencia.pdf#page=6"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hyperlink" Target="https://www.congreso.es/docu/docum/ddocum/dosieres/sleg/legislatura_14/spl_36/dosier_sl_36_fomento_ecosistema_empresas_emergentes_transparencia.pdf" TargetMode="External"/><Relationship Id="rId5" Type="http://schemas.openxmlformats.org/officeDocument/2006/relationships/image" Target="../media/image18.png"/><Relationship Id="rId4" Type="http://schemas.openxmlformats.org/officeDocument/2006/relationships/hyperlink" Target="https://www.congreso.es/docu/docum/ddocum/dosieres/sleg/legislatura_12/spl_1/dosier_sl_1_contratos_sector_publico_transparencia.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999"/>
          </a:blip>
          <a:srcRect l="6260" t="2822" b="26911"/>
          <a:stretch>
            <a:fillRect/>
          </a:stretch>
        </p:blipFill>
        <p:spPr>
          <a:xfrm>
            <a:off x="0" y="0"/>
            <a:ext cx="18288000" cy="10287000"/>
          </a:xfrm>
          <a:prstGeom prst="rect">
            <a:avLst/>
          </a:prstGeom>
        </p:spPr>
      </p:pic>
      <p:sp>
        <p:nvSpPr>
          <p:cNvPr id="3" name="Freeform 3"/>
          <p:cNvSpPr/>
          <p:nvPr/>
        </p:nvSpPr>
        <p:spPr>
          <a:xfrm>
            <a:off x="15073113" y="176281"/>
            <a:ext cx="3061662" cy="1522182"/>
          </a:xfrm>
          <a:custGeom>
            <a:avLst/>
            <a:gdLst/>
            <a:ahLst/>
            <a:cxnLst/>
            <a:rect l="l" t="t" r="r" b="b"/>
            <a:pathLst>
              <a:path w="3061662" h="1522182">
                <a:moveTo>
                  <a:pt x="0" y="0"/>
                </a:moveTo>
                <a:lnTo>
                  <a:pt x="3061662" y="0"/>
                </a:lnTo>
                <a:lnTo>
                  <a:pt x="3061662" y="1522182"/>
                </a:lnTo>
                <a:lnTo>
                  <a:pt x="0" y="1522182"/>
                </a:lnTo>
                <a:lnTo>
                  <a:pt x="0" y="0"/>
                </a:lnTo>
                <a:close/>
              </a:path>
            </a:pathLst>
          </a:custGeom>
          <a:blipFill>
            <a:blip r:embed="rId3"/>
            <a:stretch>
              <a:fillRect/>
            </a:stretch>
          </a:blipFill>
        </p:spPr>
      </p:sp>
      <p:sp>
        <p:nvSpPr>
          <p:cNvPr id="4" name="Freeform 4"/>
          <p:cNvSpPr/>
          <p:nvPr/>
        </p:nvSpPr>
        <p:spPr>
          <a:xfrm>
            <a:off x="3371319" y="3719634"/>
            <a:ext cx="4481402" cy="5977077"/>
          </a:xfrm>
          <a:custGeom>
            <a:avLst/>
            <a:gdLst/>
            <a:ahLst/>
            <a:cxnLst/>
            <a:rect l="l" t="t" r="r" b="b"/>
            <a:pathLst>
              <a:path w="4481402" h="5977077">
                <a:moveTo>
                  <a:pt x="0" y="0"/>
                </a:moveTo>
                <a:lnTo>
                  <a:pt x="4481402" y="0"/>
                </a:lnTo>
                <a:lnTo>
                  <a:pt x="4481402" y="5977077"/>
                </a:lnTo>
                <a:lnTo>
                  <a:pt x="0" y="5977077"/>
                </a:lnTo>
                <a:lnTo>
                  <a:pt x="0" y="0"/>
                </a:lnTo>
                <a:close/>
              </a:path>
            </a:pathLst>
          </a:custGeom>
          <a:blipFill>
            <a:blip r:embed="rId4"/>
            <a:stretch>
              <a:fillRect/>
            </a:stretch>
          </a:blipFill>
        </p:spPr>
      </p:sp>
      <p:sp>
        <p:nvSpPr>
          <p:cNvPr id="5" name="Freeform 5"/>
          <p:cNvSpPr/>
          <p:nvPr/>
        </p:nvSpPr>
        <p:spPr>
          <a:xfrm>
            <a:off x="10690390" y="3719634"/>
            <a:ext cx="4226291" cy="5977077"/>
          </a:xfrm>
          <a:custGeom>
            <a:avLst/>
            <a:gdLst/>
            <a:ahLst/>
            <a:cxnLst/>
            <a:rect l="l" t="t" r="r" b="b"/>
            <a:pathLst>
              <a:path w="4226291" h="5977077">
                <a:moveTo>
                  <a:pt x="0" y="0"/>
                </a:moveTo>
                <a:lnTo>
                  <a:pt x="4226291" y="0"/>
                </a:lnTo>
                <a:lnTo>
                  <a:pt x="4226291" y="5977077"/>
                </a:lnTo>
                <a:lnTo>
                  <a:pt x="0" y="5977077"/>
                </a:lnTo>
                <a:lnTo>
                  <a:pt x="0" y="0"/>
                </a:lnTo>
                <a:close/>
              </a:path>
            </a:pathLst>
          </a:custGeom>
          <a:blipFill>
            <a:blip r:embed="rId5"/>
            <a:stretch>
              <a:fillRect/>
            </a:stretch>
          </a:blipFill>
        </p:spPr>
      </p:sp>
      <p:grpSp>
        <p:nvGrpSpPr>
          <p:cNvPr id="6" name="Group 6"/>
          <p:cNvGrpSpPr/>
          <p:nvPr/>
        </p:nvGrpSpPr>
        <p:grpSpPr>
          <a:xfrm>
            <a:off x="1183940" y="937372"/>
            <a:ext cx="14980668" cy="2232170"/>
            <a:chOff x="0" y="0"/>
            <a:chExt cx="19974224" cy="2976226"/>
          </a:xfrm>
        </p:grpSpPr>
        <p:sp>
          <p:nvSpPr>
            <p:cNvPr id="7" name="TextBox 7"/>
            <p:cNvSpPr txBox="1"/>
            <p:nvPr/>
          </p:nvSpPr>
          <p:spPr>
            <a:xfrm>
              <a:off x="0" y="-161925"/>
              <a:ext cx="13912744" cy="1715032"/>
            </a:xfrm>
            <a:prstGeom prst="rect">
              <a:avLst/>
            </a:prstGeom>
            <a:effectLst>
              <a:outerShdw blurRad="50800" dist="38100" dir="2700000" algn="tl" rotWithShape="0">
                <a:prstClr val="black">
                  <a:alpha val="40000"/>
                </a:prstClr>
              </a:outerShdw>
            </a:effectLst>
          </p:spPr>
          <p:txBody>
            <a:bodyPr lIns="0" tIns="0" rIns="0" bIns="0" rtlCol="0" anchor="t">
              <a:spAutoFit/>
            </a:bodyPr>
            <a:lstStyle/>
            <a:p>
              <a:pPr algn="ctr">
                <a:lnSpc>
                  <a:spcPts val="10710"/>
                </a:lnSpc>
              </a:pPr>
              <a:r>
                <a:rPr lang="en-US" sz="7650" dirty="0">
                  <a:solidFill>
                    <a:srgbClr val="000000"/>
                  </a:solidFill>
                  <a:latin typeface="Belleza"/>
                </a:rPr>
                <a:t>The new green books</a:t>
              </a:r>
            </a:p>
          </p:txBody>
        </p:sp>
        <p:sp>
          <p:nvSpPr>
            <p:cNvPr id="8" name="TextBox 8"/>
            <p:cNvSpPr txBox="1"/>
            <p:nvPr/>
          </p:nvSpPr>
          <p:spPr>
            <a:xfrm>
              <a:off x="8769840" y="1764223"/>
              <a:ext cx="11204384" cy="1212003"/>
            </a:xfrm>
            <a:prstGeom prst="rect">
              <a:avLst/>
            </a:prstGeom>
          </p:spPr>
          <p:txBody>
            <a:bodyPr lIns="0" tIns="0" rIns="0" bIns="0" rtlCol="0" anchor="t">
              <a:spAutoFit/>
            </a:bodyPr>
            <a:lstStyle/>
            <a:p>
              <a:pPr algn="r">
                <a:lnSpc>
                  <a:spcPts val="3710"/>
                </a:lnSpc>
                <a:spcBef>
                  <a:spcPct val="0"/>
                </a:spcBef>
              </a:pPr>
              <a:r>
                <a:rPr lang="en-US" sz="2650" dirty="0">
                  <a:solidFill>
                    <a:srgbClr val="000000"/>
                  </a:solidFill>
                  <a:latin typeface="Libre Baskerville"/>
                </a:rPr>
                <a:t>Transforming our services to support the process of law-making in today's Parliament</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5000"/>
          </a:blip>
          <a:srcRect t="28912" b="28912"/>
          <a:stretch>
            <a:fillRect/>
          </a:stretch>
        </p:blipFill>
        <p:spPr>
          <a:xfrm>
            <a:off x="0" y="0"/>
            <a:ext cx="18288000" cy="10287000"/>
          </a:xfrm>
          <a:prstGeom prst="rect">
            <a:avLst/>
          </a:prstGeom>
        </p:spPr>
      </p:pic>
      <p:grpSp>
        <p:nvGrpSpPr>
          <p:cNvPr id="3" name="Group 3"/>
          <p:cNvGrpSpPr/>
          <p:nvPr/>
        </p:nvGrpSpPr>
        <p:grpSpPr>
          <a:xfrm>
            <a:off x="939039" y="4160767"/>
            <a:ext cx="3712660" cy="2010369"/>
            <a:chOff x="0" y="0"/>
            <a:chExt cx="4950214" cy="2680492"/>
          </a:xfrm>
        </p:grpSpPr>
        <p:grpSp>
          <p:nvGrpSpPr>
            <p:cNvPr id="4" name="Group 4"/>
            <p:cNvGrpSpPr/>
            <p:nvPr/>
          </p:nvGrpSpPr>
          <p:grpSpPr>
            <a:xfrm>
              <a:off x="87725" y="0"/>
              <a:ext cx="4813308" cy="2680492"/>
              <a:chOff x="0" y="0"/>
              <a:chExt cx="1307430" cy="728097"/>
            </a:xfrm>
          </p:grpSpPr>
          <p:sp>
            <p:nvSpPr>
              <p:cNvPr id="5" name="Freeform 5"/>
              <p:cNvSpPr/>
              <p:nvPr/>
            </p:nvSpPr>
            <p:spPr>
              <a:xfrm>
                <a:off x="0" y="0"/>
                <a:ext cx="1307430" cy="728097"/>
              </a:xfrm>
              <a:custGeom>
                <a:avLst/>
                <a:gdLst/>
                <a:ahLst/>
                <a:cxnLst/>
                <a:rect l="l" t="t" r="r" b="b"/>
                <a:pathLst>
                  <a:path w="1307430" h="728097">
                    <a:moveTo>
                      <a:pt x="109374" y="0"/>
                    </a:moveTo>
                    <a:lnTo>
                      <a:pt x="1198056" y="0"/>
                    </a:lnTo>
                    <a:cubicBezTo>
                      <a:pt x="1258462" y="0"/>
                      <a:pt x="1307430" y="48968"/>
                      <a:pt x="1307430" y="109374"/>
                    </a:cubicBezTo>
                    <a:lnTo>
                      <a:pt x="1307430" y="618723"/>
                    </a:lnTo>
                    <a:cubicBezTo>
                      <a:pt x="1307430" y="679129"/>
                      <a:pt x="1258462" y="728097"/>
                      <a:pt x="1198056" y="728097"/>
                    </a:cubicBezTo>
                    <a:lnTo>
                      <a:pt x="109374" y="728097"/>
                    </a:lnTo>
                    <a:cubicBezTo>
                      <a:pt x="48968" y="728097"/>
                      <a:pt x="0" y="679129"/>
                      <a:pt x="0" y="618723"/>
                    </a:cubicBezTo>
                    <a:lnTo>
                      <a:pt x="0" y="109374"/>
                    </a:lnTo>
                    <a:cubicBezTo>
                      <a:pt x="0" y="48968"/>
                      <a:pt x="48968" y="0"/>
                      <a:pt x="109374" y="0"/>
                    </a:cubicBezTo>
                    <a:close/>
                  </a:path>
                </a:pathLst>
              </a:custGeom>
              <a:gradFill rotWithShape="1">
                <a:gsLst>
                  <a:gs pos="0">
                    <a:srgbClr val="C4C2C0">
                      <a:alpha val="70000"/>
                    </a:srgbClr>
                  </a:gs>
                  <a:gs pos="100000">
                    <a:srgbClr val="FFFFFF">
                      <a:alpha val="70000"/>
                    </a:srgbClr>
                  </a:gs>
                </a:gsLst>
                <a:lin ang="0"/>
              </a:gradFill>
            </p:spPr>
          </p:sp>
          <p:sp>
            <p:nvSpPr>
              <p:cNvPr id="6" name="TextBox 6"/>
              <p:cNvSpPr txBox="1"/>
              <p:nvPr/>
            </p:nvSpPr>
            <p:spPr>
              <a:xfrm>
                <a:off x="0" y="-47625"/>
                <a:ext cx="812800" cy="860425"/>
              </a:xfrm>
              <a:prstGeom prst="rect">
                <a:avLst/>
              </a:prstGeom>
            </p:spPr>
            <p:txBody>
              <a:bodyPr lIns="36942" tIns="36942" rIns="36942" bIns="36942" rtlCol="0" anchor="ctr"/>
              <a:lstStyle/>
              <a:p>
                <a:pPr algn="ctr">
                  <a:lnSpc>
                    <a:spcPts val="2699"/>
                  </a:lnSpc>
                </a:pPr>
                <a:endParaRPr/>
              </a:p>
            </p:txBody>
          </p:sp>
        </p:grpSp>
        <p:sp>
          <p:nvSpPr>
            <p:cNvPr id="7" name="TextBox 7"/>
            <p:cNvSpPr txBox="1"/>
            <p:nvPr/>
          </p:nvSpPr>
          <p:spPr>
            <a:xfrm>
              <a:off x="0" y="317258"/>
              <a:ext cx="4950214" cy="477348"/>
            </a:xfrm>
            <a:prstGeom prst="rect">
              <a:avLst/>
            </a:prstGeom>
          </p:spPr>
          <p:txBody>
            <a:bodyPr lIns="0" tIns="0" rIns="0" bIns="0" rtlCol="0" anchor="t">
              <a:spAutoFit/>
            </a:bodyPr>
            <a:lstStyle/>
            <a:p>
              <a:pPr algn="ctr">
                <a:lnSpc>
                  <a:spcPts val="3033"/>
                </a:lnSpc>
              </a:pPr>
              <a:r>
                <a:rPr lang="en-US" sz="2166">
                  <a:solidFill>
                    <a:srgbClr val="000000"/>
                  </a:solidFill>
                  <a:latin typeface="Libre Baskerville"/>
                </a:rPr>
                <a:t>CD-ROM</a:t>
              </a:r>
            </a:p>
          </p:txBody>
        </p:sp>
        <p:sp>
          <p:nvSpPr>
            <p:cNvPr id="8" name="TextBox 8"/>
            <p:cNvSpPr txBox="1"/>
            <p:nvPr/>
          </p:nvSpPr>
          <p:spPr>
            <a:xfrm>
              <a:off x="38544" y="1370735"/>
              <a:ext cx="4911670" cy="904809"/>
            </a:xfrm>
            <a:prstGeom prst="rect">
              <a:avLst/>
            </a:prstGeom>
          </p:spPr>
          <p:txBody>
            <a:bodyPr lIns="0" tIns="0" rIns="0" bIns="0" rtlCol="0" anchor="t">
              <a:spAutoFit/>
            </a:bodyPr>
            <a:lstStyle/>
            <a:p>
              <a:pPr algn="ctr">
                <a:lnSpc>
                  <a:spcPts val="2813"/>
                </a:lnSpc>
              </a:pPr>
              <a:r>
                <a:rPr lang="en-US" sz="1927">
                  <a:solidFill>
                    <a:srgbClr val="000000"/>
                  </a:solidFill>
                  <a:latin typeface="Libre Baskerville"/>
                </a:rPr>
                <a:t>Adopted in the 8th term</a:t>
              </a:r>
            </a:p>
            <a:p>
              <a:pPr algn="ctr">
                <a:lnSpc>
                  <a:spcPts val="2813"/>
                </a:lnSpc>
              </a:pPr>
              <a:r>
                <a:rPr lang="en-US" sz="1927">
                  <a:solidFill>
                    <a:srgbClr val="000000"/>
                  </a:solidFill>
                  <a:latin typeface="Libre Baskerville"/>
                </a:rPr>
                <a:t>(2004-2008)</a:t>
              </a:r>
            </a:p>
          </p:txBody>
        </p:sp>
        <p:sp>
          <p:nvSpPr>
            <p:cNvPr id="9" name="AutoShape 9"/>
            <p:cNvSpPr/>
            <p:nvPr/>
          </p:nvSpPr>
          <p:spPr>
            <a:xfrm>
              <a:off x="631592" y="1106149"/>
              <a:ext cx="3725574" cy="0"/>
            </a:xfrm>
            <a:prstGeom prst="line">
              <a:avLst/>
            </a:prstGeom>
            <a:ln w="38100" cap="flat">
              <a:solidFill>
                <a:srgbClr val="000000"/>
              </a:solidFill>
              <a:prstDash val="solid"/>
              <a:headEnd type="none" w="sm" len="sm"/>
              <a:tailEnd type="none" w="sm" len="sm"/>
            </a:ln>
          </p:spPr>
        </p:sp>
      </p:grpSp>
      <p:grpSp>
        <p:nvGrpSpPr>
          <p:cNvPr id="10" name="Group 10"/>
          <p:cNvGrpSpPr/>
          <p:nvPr/>
        </p:nvGrpSpPr>
        <p:grpSpPr>
          <a:xfrm>
            <a:off x="13712553" y="4169666"/>
            <a:ext cx="3712660" cy="1750196"/>
            <a:chOff x="0" y="0"/>
            <a:chExt cx="4950214" cy="2333595"/>
          </a:xfrm>
        </p:grpSpPr>
        <p:grpSp>
          <p:nvGrpSpPr>
            <p:cNvPr id="11" name="Group 11"/>
            <p:cNvGrpSpPr/>
            <p:nvPr/>
          </p:nvGrpSpPr>
          <p:grpSpPr>
            <a:xfrm>
              <a:off x="87725" y="0"/>
              <a:ext cx="4813308" cy="2333595"/>
              <a:chOff x="0" y="0"/>
              <a:chExt cx="1307430" cy="633870"/>
            </a:xfrm>
          </p:grpSpPr>
          <p:sp>
            <p:nvSpPr>
              <p:cNvPr id="12" name="Freeform 12"/>
              <p:cNvSpPr/>
              <p:nvPr/>
            </p:nvSpPr>
            <p:spPr>
              <a:xfrm>
                <a:off x="0" y="0"/>
                <a:ext cx="1307430" cy="633870"/>
              </a:xfrm>
              <a:custGeom>
                <a:avLst/>
                <a:gdLst/>
                <a:ahLst/>
                <a:cxnLst/>
                <a:rect l="l" t="t" r="r" b="b"/>
                <a:pathLst>
                  <a:path w="1307430" h="633870">
                    <a:moveTo>
                      <a:pt x="109374" y="0"/>
                    </a:moveTo>
                    <a:lnTo>
                      <a:pt x="1198056" y="0"/>
                    </a:lnTo>
                    <a:cubicBezTo>
                      <a:pt x="1258462" y="0"/>
                      <a:pt x="1307430" y="48968"/>
                      <a:pt x="1307430" y="109374"/>
                    </a:cubicBezTo>
                    <a:lnTo>
                      <a:pt x="1307430" y="524496"/>
                    </a:lnTo>
                    <a:cubicBezTo>
                      <a:pt x="1307430" y="584902"/>
                      <a:pt x="1258462" y="633870"/>
                      <a:pt x="1198056" y="633870"/>
                    </a:cubicBezTo>
                    <a:lnTo>
                      <a:pt x="109374" y="633870"/>
                    </a:lnTo>
                    <a:cubicBezTo>
                      <a:pt x="48968" y="633870"/>
                      <a:pt x="0" y="584902"/>
                      <a:pt x="0" y="524496"/>
                    </a:cubicBezTo>
                    <a:lnTo>
                      <a:pt x="0" y="109374"/>
                    </a:lnTo>
                    <a:cubicBezTo>
                      <a:pt x="0" y="48968"/>
                      <a:pt x="48968" y="0"/>
                      <a:pt x="109374" y="0"/>
                    </a:cubicBezTo>
                    <a:close/>
                  </a:path>
                </a:pathLst>
              </a:custGeom>
              <a:gradFill rotWithShape="1">
                <a:gsLst>
                  <a:gs pos="0">
                    <a:srgbClr val="C4C2C0">
                      <a:alpha val="70000"/>
                    </a:srgbClr>
                  </a:gs>
                  <a:gs pos="100000">
                    <a:srgbClr val="FFFFFF">
                      <a:alpha val="70000"/>
                    </a:srgbClr>
                  </a:gs>
                </a:gsLst>
                <a:lin ang="0"/>
              </a:gradFill>
            </p:spPr>
          </p:sp>
          <p:sp>
            <p:nvSpPr>
              <p:cNvPr id="13" name="TextBox 13"/>
              <p:cNvSpPr txBox="1"/>
              <p:nvPr/>
            </p:nvSpPr>
            <p:spPr>
              <a:xfrm>
                <a:off x="0" y="-47625"/>
                <a:ext cx="812800" cy="860425"/>
              </a:xfrm>
              <a:prstGeom prst="rect">
                <a:avLst/>
              </a:prstGeom>
            </p:spPr>
            <p:txBody>
              <a:bodyPr lIns="36942" tIns="36942" rIns="36942" bIns="36942" rtlCol="0" anchor="ctr"/>
              <a:lstStyle/>
              <a:p>
                <a:pPr algn="ctr">
                  <a:lnSpc>
                    <a:spcPts val="2699"/>
                  </a:lnSpc>
                </a:pPr>
                <a:endParaRPr/>
              </a:p>
            </p:txBody>
          </p:sp>
        </p:grpSp>
        <p:sp>
          <p:nvSpPr>
            <p:cNvPr id="14" name="TextBox 14"/>
            <p:cNvSpPr txBox="1"/>
            <p:nvPr/>
          </p:nvSpPr>
          <p:spPr>
            <a:xfrm>
              <a:off x="0" y="317258"/>
              <a:ext cx="4950214" cy="477348"/>
            </a:xfrm>
            <a:prstGeom prst="rect">
              <a:avLst/>
            </a:prstGeom>
          </p:spPr>
          <p:txBody>
            <a:bodyPr lIns="0" tIns="0" rIns="0" bIns="0" rtlCol="0" anchor="t">
              <a:spAutoFit/>
            </a:bodyPr>
            <a:lstStyle/>
            <a:p>
              <a:pPr algn="ctr">
                <a:lnSpc>
                  <a:spcPts val="3033"/>
                </a:lnSpc>
              </a:pPr>
              <a:r>
                <a:rPr lang="en-US" sz="2166">
                  <a:solidFill>
                    <a:srgbClr val="000000"/>
                  </a:solidFill>
                  <a:latin typeface="Libre Baskerville"/>
                </a:rPr>
                <a:t>Public website</a:t>
              </a:r>
            </a:p>
          </p:txBody>
        </p:sp>
        <p:sp>
          <p:nvSpPr>
            <p:cNvPr id="15" name="TextBox 15"/>
            <p:cNvSpPr txBox="1"/>
            <p:nvPr/>
          </p:nvSpPr>
          <p:spPr>
            <a:xfrm>
              <a:off x="38544" y="1370735"/>
              <a:ext cx="4911670" cy="433795"/>
            </a:xfrm>
            <a:prstGeom prst="rect">
              <a:avLst/>
            </a:prstGeom>
          </p:spPr>
          <p:txBody>
            <a:bodyPr lIns="0" tIns="0" rIns="0" bIns="0" rtlCol="0" anchor="t">
              <a:spAutoFit/>
            </a:bodyPr>
            <a:lstStyle/>
            <a:p>
              <a:pPr algn="ctr">
                <a:lnSpc>
                  <a:spcPts val="2813"/>
                </a:lnSpc>
              </a:pPr>
              <a:r>
                <a:rPr lang="en-US" sz="1927">
                  <a:solidFill>
                    <a:srgbClr val="000000"/>
                  </a:solidFill>
                  <a:latin typeface="Libre Baskerville"/>
                </a:rPr>
                <a:t>Transparency portal</a:t>
              </a:r>
            </a:p>
          </p:txBody>
        </p:sp>
        <p:sp>
          <p:nvSpPr>
            <p:cNvPr id="16" name="AutoShape 16"/>
            <p:cNvSpPr/>
            <p:nvPr/>
          </p:nvSpPr>
          <p:spPr>
            <a:xfrm>
              <a:off x="631592" y="1106149"/>
              <a:ext cx="3725574" cy="0"/>
            </a:xfrm>
            <a:prstGeom prst="line">
              <a:avLst/>
            </a:prstGeom>
            <a:ln w="38100" cap="flat">
              <a:solidFill>
                <a:srgbClr val="000000"/>
              </a:solidFill>
              <a:prstDash val="solid"/>
              <a:headEnd type="none" w="sm" len="sm"/>
              <a:tailEnd type="none" w="sm" len="sm"/>
            </a:ln>
          </p:spPr>
        </p:sp>
      </p:grpSp>
      <p:sp>
        <p:nvSpPr>
          <p:cNvPr id="17" name="TextBox 17"/>
          <p:cNvSpPr txBox="1"/>
          <p:nvPr/>
        </p:nvSpPr>
        <p:spPr>
          <a:xfrm>
            <a:off x="14493946" y="1489185"/>
            <a:ext cx="3640829" cy="736540"/>
          </a:xfrm>
          <a:prstGeom prst="rect">
            <a:avLst/>
          </a:prstGeom>
        </p:spPr>
        <p:txBody>
          <a:bodyPr lIns="0" tIns="0" rIns="0" bIns="0" rtlCol="0" anchor="t">
            <a:spAutoFit/>
          </a:bodyPr>
          <a:lstStyle/>
          <a:p>
            <a:pPr algn="r">
              <a:lnSpc>
                <a:spcPts val="2978"/>
              </a:lnSpc>
            </a:pPr>
            <a:r>
              <a:rPr lang="en-US" sz="2127">
                <a:solidFill>
                  <a:srgbClr val="000000"/>
                </a:solidFill>
                <a:latin typeface="Belleza"/>
              </a:rPr>
              <a:t>Historical introduction</a:t>
            </a:r>
          </a:p>
          <a:p>
            <a:pPr algn="r">
              <a:lnSpc>
                <a:spcPts val="2978"/>
              </a:lnSpc>
            </a:pPr>
            <a:r>
              <a:rPr lang="en-US" sz="2127">
                <a:solidFill>
                  <a:srgbClr val="000000"/>
                </a:solidFill>
                <a:latin typeface="Belleza"/>
              </a:rPr>
              <a:t>Principal variations</a:t>
            </a:r>
          </a:p>
        </p:txBody>
      </p:sp>
      <p:sp>
        <p:nvSpPr>
          <p:cNvPr id="18" name="Freeform 18"/>
          <p:cNvSpPr/>
          <p:nvPr/>
        </p:nvSpPr>
        <p:spPr>
          <a:xfrm>
            <a:off x="15073113" y="176281"/>
            <a:ext cx="3061662" cy="1522182"/>
          </a:xfrm>
          <a:custGeom>
            <a:avLst/>
            <a:gdLst/>
            <a:ahLst/>
            <a:cxnLst/>
            <a:rect l="l" t="t" r="r" b="b"/>
            <a:pathLst>
              <a:path w="3061662" h="1522182">
                <a:moveTo>
                  <a:pt x="0" y="0"/>
                </a:moveTo>
                <a:lnTo>
                  <a:pt x="3061662" y="0"/>
                </a:lnTo>
                <a:lnTo>
                  <a:pt x="3061662" y="1522182"/>
                </a:lnTo>
                <a:lnTo>
                  <a:pt x="0" y="1522182"/>
                </a:lnTo>
                <a:lnTo>
                  <a:pt x="0" y="0"/>
                </a:lnTo>
                <a:close/>
              </a:path>
            </a:pathLst>
          </a:custGeom>
          <a:blipFill>
            <a:blip r:embed="rId3"/>
            <a:stretch>
              <a:fillRect/>
            </a:stretch>
          </a:blipFill>
        </p:spPr>
      </p:sp>
      <p:grpSp>
        <p:nvGrpSpPr>
          <p:cNvPr id="19" name="Group 19"/>
          <p:cNvGrpSpPr/>
          <p:nvPr/>
        </p:nvGrpSpPr>
        <p:grpSpPr>
          <a:xfrm>
            <a:off x="6283043" y="5044764"/>
            <a:ext cx="5721913" cy="4213536"/>
            <a:chOff x="0" y="0"/>
            <a:chExt cx="7629218" cy="5618047"/>
          </a:xfrm>
        </p:grpSpPr>
        <p:sp>
          <p:nvSpPr>
            <p:cNvPr id="20" name="Freeform 20"/>
            <p:cNvSpPr/>
            <p:nvPr/>
          </p:nvSpPr>
          <p:spPr>
            <a:xfrm>
              <a:off x="0" y="454024"/>
              <a:ext cx="3457329" cy="4440032"/>
            </a:xfrm>
            <a:custGeom>
              <a:avLst/>
              <a:gdLst/>
              <a:ahLst/>
              <a:cxnLst/>
              <a:rect l="l" t="t" r="r" b="b"/>
              <a:pathLst>
                <a:path w="3457329" h="4440032">
                  <a:moveTo>
                    <a:pt x="0" y="0"/>
                  </a:moveTo>
                  <a:lnTo>
                    <a:pt x="3457329" y="0"/>
                  </a:lnTo>
                  <a:lnTo>
                    <a:pt x="3457329" y="4440032"/>
                  </a:lnTo>
                  <a:lnTo>
                    <a:pt x="0" y="4440032"/>
                  </a:lnTo>
                  <a:lnTo>
                    <a:pt x="0" y="0"/>
                  </a:lnTo>
                  <a:close/>
                </a:path>
              </a:pathLst>
            </a:custGeom>
            <a:blipFill>
              <a:blip r:embed="rId4"/>
              <a:stretch>
                <a:fillRect/>
              </a:stretch>
            </a:blipFill>
          </p:spPr>
        </p:sp>
        <p:sp>
          <p:nvSpPr>
            <p:cNvPr id="21" name="Freeform 21"/>
            <p:cNvSpPr/>
            <p:nvPr/>
          </p:nvSpPr>
          <p:spPr>
            <a:xfrm>
              <a:off x="4172463" y="0"/>
              <a:ext cx="3005546" cy="2036267"/>
            </a:xfrm>
            <a:custGeom>
              <a:avLst/>
              <a:gdLst/>
              <a:ahLst/>
              <a:cxnLst/>
              <a:rect l="l" t="t" r="r" b="b"/>
              <a:pathLst>
                <a:path w="3005546" h="2036267">
                  <a:moveTo>
                    <a:pt x="0" y="0"/>
                  </a:moveTo>
                  <a:lnTo>
                    <a:pt x="3005545" y="0"/>
                  </a:lnTo>
                  <a:lnTo>
                    <a:pt x="3005545" y="2036267"/>
                  </a:lnTo>
                  <a:lnTo>
                    <a:pt x="0" y="2036267"/>
                  </a:lnTo>
                  <a:lnTo>
                    <a:pt x="0" y="0"/>
                  </a:lnTo>
                  <a:close/>
                </a:path>
              </a:pathLst>
            </a:custGeom>
            <a:blipFill>
              <a:blip r:embed="rId5"/>
              <a:stretch>
                <a:fillRect/>
              </a:stretch>
            </a:blipFill>
          </p:spPr>
        </p:sp>
        <p:sp>
          <p:nvSpPr>
            <p:cNvPr id="22" name="Freeform 22"/>
            <p:cNvSpPr/>
            <p:nvPr/>
          </p:nvSpPr>
          <p:spPr>
            <a:xfrm>
              <a:off x="3721253" y="2331689"/>
              <a:ext cx="3907964" cy="3286358"/>
            </a:xfrm>
            <a:custGeom>
              <a:avLst/>
              <a:gdLst/>
              <a:ahLst/>
              <a:cxnLst/>
              <a:rect l="l" t="t" r="r" b="b"/>
              <a:pathLst>
                <a:path w="3907964" h="3286358">
                  <a:moveTo>
                    <a:pt x="0" y="0"/>
                  </a:moveTo>
                  <a:lnTo>
                    <a:pt x="3907965" y="0"/>
                  </a:lnTo>
                  <a:lnTo>
                    <a:pt x="3907965" y="3286358"/>
                  </a:lnTo>
                  <a:lnTo>
                    <a:pt x="0" y="3286358"/>
                  </a:lnTo>
                  <a:lnTo>
                    <a:pt x="0" y="0"/>
                  </a:lnTo>
                  <a:close/>
                </a:path>
              </a:pathLst>
            </a:custGeom>
            <a:blipFill>
              <a:blip r:embed="rId6"/>
              <a:stretch>
                <a:fillRect/>
              </a:stretch>
            </a:blipFill>
          </p:spPr>
        </p:sp>
      </p:grpSp>
      <p:sp>
        <p:nvSpPr>
          <p:cNvPr id="23" name="Freeform 23"/>
          <p:cNvSpPr/>
          <p:nvPr/>
        </p:nvSpPr>
        <p:spPr>
          <a:xfrm>
            <a:off x="13875161" y="6377367"/>
            <a:ext cx="3387443" cy="3090911"/>
          </a:xfrm>
          <a:custGeom>
            <a:avLst/>
            <a:gdLst/>
            <a:ahLst/>
            <a:cxnLst/>
            <a:rect l="l" t="t" r="r" b="b"/>
            <a:pathLst>
              <a:path w="3387443" h="3090911">
                <a:moveTo>
                  <a:pt x="0" y="0"/>
                </a:moveTo>
                <a:lnTo>
                  <a:pt x="3387443" y="0"/>
                </a:lnTo>
                <a:lnTo>
                  <a:pt x="3387443" y="3090912"/>
                </a:lnTo>
                <a:lnTo>
                  <a:pt x="0" y="3090912"/>
                </a:lnTo>
                <a:lnTo>
                  <a:pt x="0" y="0"/>
                </a:lnTo>
                <a:close/>
              </a:path>
            </a:pathLst>
          </a:custGeom>
          <a:blipFill>
            <a:blip r:embed="rId7"/>
            <a:stretch>
              <a:fillRect/>
            </a:stretch>
          </a:blipFill>
        </p:spPr>
      </p:sp>
      <p:grpSp>
        <p:nvGrpSpPr>
          <p:cNvPr id="24" name="Group 24"/>
          <p:cNvGrpSpPr/>
          <p:nvPr/>
        </p:nvGrpSpPr>
        <p:grpSpPr>
          <a:xfrm>
            <a:off x="7201914" y="3513340"/>
            <a:ext cx="3712660" cy="1078663"/>
            <a:chOff x="0" y="0"/>
            <a:chExt cx="4950214" cy="1438218"/>
          </a:xfrm>
        </p:grpSpPr>
        <p:grpSp>
          <p:nvGrpSpPr>
            <p:cNvPr id="25" name="Group 25"/>
            <p:cNvGrpSpPr/>
            <p:nvPr/>
          </p:nvGrpSpPr>
          <p:grpSpPr>
            <a:xfrm>
              <a:off x="68453" y="0"/>
              <a:ext cx="4813308" cy="1438218"/>
              <a:chOff x="0" y="0"/>
              <a:chExt cx="1307430" cy="390661"/>
            </a:xfrm>
          </p:grpSpPr>
          <p:sp>
            <p:nvSpPr>
              <p:cNvPr id="26" name="Freeform 26"/>
              <p:cNvSpPr/>
              <p:nvPr/>
            </p:nvSpPr>
            <p:spPr>
              <a:xfrm>
                <a:off x="0" y="0"/>
                <a:ext cx="1307430" cy="390661"/>
              </a:xfrm>
              <a:custGeom>
                <a:avLst/>
                <a:gdLst/>
                <a:ahLst/>
                <a:cxnLst/>
                <a:rect l="l" t="t" r="r" b="b"/>
                <a:pathLst>
                  <a:path w="1307430" h="390661">
                    <a:moveTo>
                      <a:pt x="109374" y="0"/>
                    </a:moveTo>
                    <a:lnTo>
                      <a:pt x="1198056" y="0"/>
                    </a:lnTo>
                    <a:cubicBezTo>
                      <a:pt x="1258462" y="0"/>
                      <a:pt x="1307430" y="48968"/>
                      <a:pt x="1307430" y="109374"/>
                    </a:cubicBezTo>
                    <a:lnTo>
                      <a:pt x="1307430" y="281287"/>
                    </a:lnTo>
                    <a:cubicBezTo>
                      <a:pt x="1307430" y="341692"/>
                      <a:pt x="1258462" y="390661"/>
                      <a:pt x="1198056" y="390661"/>
                    </a:cubicBezTo>
                    <a:lnTo>
                      <a:pt x="109374" y="390661"/>
                    </a:lnTo>
                    <a:cubicBezTo>
                      <a:pt x="48968" y="390661"/>
                      <a:pt x="0" y="341692"/>
                      <a:pt x="0" y="281287"/>
                    </a:cubicBezTo>
                    <a:lnTo>
                      <a:pt x="0" y="109374"/>
                    </a:lnTo>
                    <a:cubicBezTo>
                      <a:pt x="0" y="48968"/>
                      <a:pt x="48968" y="0"/>
                      <a:pt x="109374" y="0"/>
                    </a:cubicBezTo>
                    <a:close/>
                  </a:path>
                </a:pathLst>
              </a:custGeom>
              <a:gradFill rotWithShape="1">
                <a:gsLst>
                  <a:gs pos="0">
                    <a:srgbClr val="C4C2C0">
                      <a:alpha val="70000"/>
                    </a:srgbClr>
                  </a:gs>
                  <a:gs pos="100000">
                    <a:srgbClr val="FFFFFF">
                      <a:alpha val="70000"/>
                    </a:srgbClr>
                  </a:gs>
                </a:gsLst>
                <a:lin ang="0"/>
              </a:gradFill>
            </p:spPr>
          </p:sp>
          <p:sp>
            <p:nvSpPr>
              <p:cNvPr id="27" name="TextBox 27"/>
              <p:cNvSpPr txBox="1"/>
              <p:nvPr/>
            </p:nvSpPr>
            <p:spPr>
              <a:xfrm>
                <a:off x="0" y="-57150"/>
                <a:ext cx="812800" cy="869950"/>
              </a:xfrm>
              <a:prstGeom prst="rect">
                <a:avLst/>
              </a:prstGeom>
            </p:spPr>
            <p:txBody>
              <a:bodyPr lIns="36942" tIns="36942" rIns="36942" bIns="36942" rtlCol="0" anchor="ctr"/>
              <a:lstStyle/>
              <a:p>
                <a:pPr algn="ctr">
                  <a:lnSpc>
                    <a:spcPts val="2700"/>
                  </a:lnSpc>
                </a:pPr>
                <a:endParaRPr/>
              </a:p>
            </p:txBody>
          </p:sp>
        </p:grpSp>
        <p:sp>
          <p:nvSpPr>
            <p:cNvPr id="28" name="TextBox 28"/>
            <p:cNvSpPr txBox="1"/>
            <p:nvPr/>
          </p:nvSpPr>
          <p:spPr>
            <a:xfrm>
              <a:off x="0" y="461385"/>
              <a:ext cx="4950214" cy="477348"/>
            </a:xfrm>
            <a:prstGeom prst="rect">
              <a:avLst/>
            </a:prstGeom>
          </p:spPr>
          <p:txBody>
            <a:bodyPr lIns="0" tIns="0" rIns="0" bIns="0" rtlCol="0" anchor="t">
              <a:spAutoFit/>
            </a:bodyPr>
            <a:lstStyle/>
            <a:p>
              <a:pPr algn="ctr">
                <a:lnSpc>
                  <a:spcPts val="3033"/>
                </a:lnSpc>
              </a:pPr>
              <a:r>
                <a:rPr lang="en-US" sz="2166">
                  <a:solidFill>
                    <a:srgbClr val="000000"/>
                  </a:solidFill>
                  <a:latin typeface="Libre Baskerville"/>
                </a:rPr>
                <a:t>Web (intranet)</a:t>
              </a:r>
            </a:p>
          </p:txBody>
        </p:sp>
      </p:grpSp>
      <p:sp>
        <p:nvSpPr>
          <p:cNvPr id="29" name="Freeform 29"/>
          <p:cNvSpPr/>
          <p:nvPr/>
        </p:nvSpPr>
        <p:spPr>
          <a:xfrm>
            <a:off x="1171946" y="7033888"/>
            <a:ext cx="3246847" cy="2434391"/>
          </a:xfrm>
          <a:custGeom>
            <a:avLst/>
            <a:gdLst/>
            <a:ahLst/>
            <a:cxnLst/>
            <a:rect l="l" t="t" r="r" b="b"/>
            <a:pathLst>
              <a:path w="3246847" h="2434391">
                <a:moveTo>
                  <a:pt x="0" y="0"/>
                </a:moveTo>
                <a:lnTo>
                  <a:pt x="3246847" y="0"/>
                </a:lnTo>
                <a:lnTo>
                  <a:pt x="3246847" y="2434391"/>
                </a:lnTo>
                <a:lnTo>
                  <a:pt x="0" y="2434391"/>
                </a:lnTo>
                <a:lnTo>
                  <a:pt x="0" y="0"/>
                </a:lnTo>
                <a:close/>
              </a:path>
            </a:pathLst>
          </a:custGeom>
          <a:blipFill>
            <a:blip r:embed="rId8"/>
            <a:stretch>
              <a:fillRect/>
            </a:stretch>
          </a:blipFill>
        </p:spPr>
      </p:sp>
      <p:sp>
        <p:nvSpPr>
          <p:cNvPr id="30" name="TextBox 30"/>
          <p:cNvSpPr txBox="1"/>
          <p:nvPr/>
        </p:nvSpPr>
        <p:spPr>
          <a:xfrm>
            <a:off x="1028700" y="643017"/>
            <a:ext cx="10059566" cy="2343150"/>
          </a:xfrm>
          <a:prstGeom prst="rect">
            <a:avLst/>
          </a:prstGeom>
          <a:effectLst>
            <a:outerShdw blurRad="50800" dist="38100" dir="2700000" algn="tl" rotWithShape="0">
              <a:prstClr val="black">
                <a:alpha val="40000"/>
              </a:prstClr>
            </a:outerShdw>
          </a:effectLst>
        </p:spPr>
        <p:txBody>
          <a:bodyPr lIns="0" tIns="0" rIns="0" bIns="0" rtlCol="0" anchor="t">
            <a:spAutoFit/>
          </a:bodyPr>
          <a:lstStyle/>
          <a:p>
            <a:pPr>
              <a:lnSpc>
                <a:spcPts val="9450"/>
              </a:lnSpc>
            </a:pPr>
            <a:r>
              <a:rPr lang="en-US" sz="6750" dirty="0">
                <a:solidFill>
                  <a:srgbClr val="000000"/>
                </a:solidFill>
                <a:latin typeface="Belleza"/>
              </a:rPr>
              <a:t>Changes in the distribution and publication methods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A6A6A6">
                <a:alpha val="100000"/>
              </a:srgbClr>
            </a:gs>
            <a:gs pos="100000">
              <a:srgbClr val="FFFFFF">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1028700" y="593685"/>
            <a:ext cx="6013513" cy="1773555"/>
          </a:xfrm>
          <a:prstGeom prst="rect">
            <a:avLst/>
          </a:prstGeom>
          <a:effectLst>
            <a:outerShdw blurRad="50800" dist="38100" dir="2700000" algn="tl" rotWithShape="0">
              <a:prstClr val="black">
                <a:alpha val="40000"/>
              </a:prstClr>
            </a:outerShdw>
          </a:effectLst>
        </p:spPr>
        <p:txBody>
          <a:bodyPr lIns="0" tIns="0" rIns="0" bIns="0" rtlCol="0" anchor="t">
            <a:spAutoFit/>
          </a:bodyPr>
          <a:lstStyle/>
          <a:p>
            <a:pPr algn="ctr">
              <a:lnSpc>
                <a:spcPts val="6884"/>
              </a:lnSpc>
            </a:pPr>
            <a:r>
              <a:rPr lang="en-US" sz="6750" dirty="0">
                <a:solidFill>
                  <a:srgbClr val="000000"/>
                </a:solidFill>
                <a:latin typeface="Belleza"/>
              </a:rPr>
              <a:t>2020: New transformations</a:t>
            </a:r>
          </a:p>
        </p:txBody>
      </p:sp>
      <p:sp>
        <p:nvSpPr>
          <p:cNvPr id="3" name="Freeform 3"/>
          <p:cNvSpPr/>
          <p:nvPr/>
        </p:nvSpPr>
        <p:spPr>
          <a:xfrm>
            <a:off x="15073113" y="176281"/>
            <a:ext cx="3061662" cy="1522182"/>
          </a:xfrm>
          <a:custGeom>
            <a:avLst/>
            <a:gdLst/>
            <a:ahLst/>
            <a:cxnLst/>
            <a:rect l="l" t="t" r="r" b="b"/>
            <a:pathLst>
              <a:path w="3061662" h="1522182">
                <a:moveTo>
                  <a:pt x="0" y="0"/>
                </a:moveTo>
                <a:lnTo>
                  <a:pt x="3061662" y="0"/>
                </a:lnTo>
                <a:lnTo>
                  <a:pt x="3061662" y="1522182"/>
                </a:lnTo>
                <a:lnTo>
                  <a:pt x="0" y="1522182"/>
                </a:lnTo>
                <a:lnTo>
                  <a:pt x="0" y="0"/>
                </a:lnTo>
                <a:close/>
              </a:path>
            </a:pathLst>
          </a:custGeom>
          <a:blipFill>
            <a:blip r:embed="rId2"/>
            <a:stretch>
              <a:fillRect/>
            </a:stretch>
          </a:blipFill>
        </p:spPr>
      </p:sp>
      <p:grpSp>
        <p:nvGrpSpPr>
          <p:cNvPr id="4" name="Group 4"/>
          <p:cNvGrpSpPr/>
          <p:nvPr/>
        </p:nvGrpSpPr>
        <p:grpSpPr>
          <a:xfrm>
            <a:off x="1721463" y="5658100"/>
            <a:ext cx="3609981" cy="1254011"/>
            <a:chOff x="0" y="0"/>
            <a:chExt cx="1307430" cy="454167"/>
          </a:xfrm>
        </p:grpSpPr>
        <p:sp>
          <p:nvSpPr>
            <p:cNvPr id="5" name="Freeform 5"/>
            <p:cNvSpPr/>
            <p:nvPr/>
          </p:nvSpPr>
          <p:spPr>
            <a:xfrm>
              <a:off x="0" y="0"/>
              <a:ext cx="1307430" cy="454167"/>
            </a:xfrm>
            <a:custGeom>
              <a:avLst/>
              <a:gdLst/>
              <a:ahLst/>
              <a:cxnLst/>
              <a:rect l="l" t="t" r="r" b="b"/>
              <a:pathLst>
                <a:path w="1307430" h="454167">
                  <a:moveTo>
                    <a:pt x="109374" y="0"/>
                  </a:moveTo>
                  <a:lnTo>
                    <a:pt x="1198056" y="0"/>
                  </a:lnTo>
                  <a:cubicBezTo>
                    <a:pt x="1258462" y="0"/>
                    <a:pt x="1307430" y="48968"/>
                    <a:pt x="1307430" y="109374"/>
                  </a:cubicBezTo>
                  <a:lnTo>
                    <a:pt x="1307430" y="344793"/>
                  </a:lnTo>
                  <a:cubicBezTo>
                    <a:pt x="1307430" y="405198"/>
                    <a:pt x="1258462" y="454167"/>
                    <a:pt x="1198056" y="454167"/>
                  </a:cubicBezTo>
                  <a:lnTo>
                    <a:pt x="109374" y="454167"/>
                  </a:lnTo>
                  <a:cubicBezTo>
                    <a:pt x="48968" y="454167"/>
                    <a:pt x="0" y="405198"/>
                    <a:pt x="0" y="344793"/>
                  </a:cubicBezTo>
                  <a:lnTo>
                    <a:pt x="0" y="109374"/>
                  </a:lnTo>
                  <a:cubicBezTo>
                    <a:pt x="0" y="48968"/>
                    <a:pt x="48968" y="0"/>
                    <a:pt x="109374" y="0"/>
                  </a:cubicBezTo>
                  <a:close/>
                </a:path>
              </a:pathLst>
            </a:custGeom>
            <a:solidFill>
              <a:srgbClr val="FFFFFF">
                <a:alpha val="69804"/>
              </a:srgbClr>
            </a:solidFill>
          </p:spPr>
        </p:sp>
        <p:sp>
          <p:nvSpPr>
            <p:cNvPr id="6" name="TextBox 6"/>
            <p:cNvSpPr txBox="1"/>
            <p:nvPr/>
          </p:nvSpPr>
          <p:spPr>
            <a:xfrm>
              <a:off x="0" y="-57150"/>
              <a:ext cx="812800" cy="869950"/>
            </a:xfrm>
            <a:prstGeom prst="rect">
              <a:avLst/>
            </a:prstGeom>
          </p:spPr>
          <p:txBody>
            <a:bodyPr lIns="36942" tIns="36942" rIns="36942" bIns="36942" rtlCol="0" anchor="ctr"/>
            <a:lstStyle/>
            <a:p>
              <a:pPr algn="ctr">
                <a:lnSpc>
                  <a:spcPts val="2700"/>
                </a:lnSpc>
              </a:pPr>
              <a:endParaRPr/>
            </a:p>
          </p:txBody>
        </p:sp>
      </p:grpSp>
      <p:sp>
        <p:nvSpPr>
          <p:cNvPr id="7" name="TextBox 7"/>
          <p:cNvSpPr txBox="1"/>
          <p:nvPr/>
        </p:nvSpPr>
        <p:spPr>
          <a:xfrm>
            <a:off x="1816246" y="5821768"/>
            <a:ext cx="3420414" cy="898102"/>
          </a:xfrm>
          <a:prstGeom prst="rect">
            <a:avLst/>
          </a:prstGeom>
        </p:spPr>
        <p:txBody>
          <a:bodyPr lIns="0" tIns="0" rIns="0" bIns="0" rtlCol="0" anchor="t">
            <a:spAutoFit/>
          </a:bodyPr>
          <a:lstStyle/>
          <a:p>
            <a:pPr algn="ctr">
              <a:lnSpc>
                <a:spcPts val="2473"/>
              </a:lnSpc>
            </a:pPr>
            <a:r>
              <a:rPr lang="en-US" sz="1766">
                <a:solidFill>
                  <a:srgbClr val="000000"/>
                </a:solidFill>
                <a:latin typeface="Libre Baskerville"/>
              </a:rPr>
              <a:t>General speed and </a:t>
            </a:r>
          </a:p>
          <a:p>
            <a:pPr algn="ctr">
              <a:lnSpc>
                <a:spcPts val="2473"/>
              </a:lnSpc>
            </a:pPr>
            <a:r>
              <a:rPr lang="en-US" sz="1766">
                <a:solidFill>
                  <a:srgbClr val="000000"/>
                </a:solidFill>
                <a:latin typeface="Libre Baskerville"/>
              </a:rPr>
              <a:t>time pressures of </a:t>
            </a:r>
          </a:p>
          <a:p>
            <a:pPr algn="ctr">
              <a:lnSpc>
                <a:spcPts val="2473"/>
              </a:lnSpc>
            </a:pPr>
            <a:r>
              <a:rPr lang="en-US" sz="1766">
                <a:solidFill>
                  <a:srgbClr val="000000"/>
                </a:solidFill>
                <a:latin typeface="Libre Baskerville"/>
              </a:rPr>
              <a:t>parliamentary life</a:t>
            </a:r>
          </a:p>
        </p:txBody>
      </p:sp>
      <p:sp>
        <p:nvSpPr>
          <p:cNvPr id="8" name="AutoShape 8"/>
          <p:cNvSpPr/>
          <p:nvPr/>
        </p:nvSpPr>
        <p:spPr>
          <a:xfrm flipV="1">
            <a:off x="5897880" y="6237481"/>
            <a:ext cx="5688563" cy="19050"/>
          </a:xfrm>
          <a:prstGeom prst="line">
            <a:avLst/>
          </a:prstGeom>
          <a:ln w="38100" cap="rnd">
            <a:solidFill>
              <a:srgbClr val="000000"/>
            </a:solidFill>
            <a:prstDash val="sysDash"/>
            <a:headEnd type="none" w="sm" len="sm"/>
            <a:tailEnd type="triangle" w="lg" len="med"/>
          </a:ln>
        </p:spPr>
      </p:sp>
      <p:sp>
        <p:nvSpPr>
          <p:cNvPr id="9" name="Freeform 9"/>
          <p:cNvSpPr/>
          <p:nvPr/>
        </p:nvSpPr>
        <p:spPr>
          <a:xfrm>
            <a:off x="12086968" y="5143500"/>
            <a:ext cx="1507550" cy="2130813"/>
          </a:xfrm>
          <a:custGeom>
            <a:avLst/>
            <a:gdLst/>
            <a:ahLst/>
            <a:cxnLst/>
            <a:rect l="l" t="t" r="r" b="b"/>
            <a:pathLst>
              <a:path w="1507550" h="2130813">
                <a:moveTo>
                  <a:pt x="0" y="0"/>
                </a:moveTo>
                <a:lnTo>
                  <a:pt x="1507550" y="0"/>
                </a:lnTo>
                <a:lnTo>
                  <a:pt x="1507550" y="2130813"/>
                </a:lnTo>
                <a:lnTo>
                  <a:pt x="0" y="2130813"/>
                </a:lnTo>
                <a:lnTo>
                  <a:pt x="0" y="0"/>
                </a:lnTo>
                <a:close/>
              </a:path>
            </a:pathLst>
          </a:custGeom>
          <a:blipFill>
            <a:blip r:embed="rId3"/>
            <a:stretch>
              <a:fillRect/>
            </a:stretch>
          </a:blipFill>
        </p:spPr>
      </p:sp>
      <p:sp>
        <p:nvSpPr>
          <p:cNvPr id="10" name="TextBox 10"/>
          <p:cNvSpPr txBox="1"/>
          <p:nvPr/>
        </p:nvSpPr>
        <p:spPr>
          <a:xfrm>
            <a:off x="14072074" y="6007865"/>
            <a:ext cx="2269767" cy="363982"/>
          </a:xfrm>
          <a:prstGeom prst="rect">
            <a:avLst/>
          </a:prstGeom>
        </p:spPr>
        <p:txBody>
          <a:bodyPr lIns="0" tIns="0" rIns="0" bIns="0" rtlCol="0" anchor="t">
            <a:spAutoFit/>
          </a:bodyPr>
          <a:lstStyle/>
          <a:p>
            <a:pPr algn="ctr">
              <a:lnSpc>
                <a:spcPts val="3037"/>
              </a:lnSpc>
            </a:pPr>
            <a:r>
              <a:rPr lang="en-US" sz="2169">
                <a:solidFill>
                  <a:srgbClr val="000000"/>
                </a:solidFill>
                <a:latin typeface="Libre Baskerville"/>
              </a:rPr>
              <a:t>New dossiers</a:t>
            </a:r>
          </a:p>
        </p:txBody>
      </p:sp>
      <p:grpSp>
        <p:nvGrpSpPr>
          <p:cNvPr id="11" name="Group 11"/>
          <p:cNvGrpSpPr/>
          <p:nvPr/>
        </p:nvGrpSpPr>
        <p:grpSpPr>
          <a:xfrm>
            <a:off x="1721463" y="8147996"/>
            <a:ext cx="3609981" cy="1254011"/>
            <a:chOff x="0" y="0"/>
            <a:chExt cx="1307430" cy="454167"/>
          </a:xfrm>
        </p:grpSpPr>
        <p:sp>
          <p:nvSpPr>
            <p:cNvPr id="12" name="Freeform 12"/>
            <p:cNvSpPr/>
            <p:nvPr/>
          </p:nvSpPr>
          <p:spPr>
            <a:xfrm>
              <a:off x="0" y="0"/>
              <a:ext cx="1307430" cy="454167"/>
            </a:xfrm>
            <a:custGeom>
              <a:avLst/>
              <a:gdLst/>
              <a:ahLst/>
              <a:cxnLst/>
              <a:rect l="l" t="t" r="r" b="b"/>
              <a:pathLst>
                <a:path w="1307430" h="454167">
                  <a:moveTo>
                    <a:pt x="109374" y="0"/>
                  </a:moveTo>
                  <a:lnTo>
                    <a:pt x="1198056" y="0"/>
                  </a:lnTo>
                  <a:cubicBezTo>
                    <a:pt x="1258462" y="0"/>
                    <a:pt x="1307430" y="48968"/>
                    <a:pt x="1307430" y="109374"/>
                  </a:cubicBezTo>
                  <a:lnTo>
                    <a:pt x="1307430" y="344793"/>
                  </a:lnTo>
                  <a:cubicBezTo>
                    <a:pt x="1307430" y="405198"/>
                    <a:pt x="1258462" y="454167"/>
                    <a:pt x="1198056" y="454167"/>
                  </a:cubicBezTo>
                  <a:lnTo>
                    <a:pt x="109374" y="454167"/>
                  </a:lnTo>
                  <a:cubicBezTo>
                    <a:pt x="48968" y="454167"/>
                    <a:pt x="0" y="405198"/>
                    <a:pt x="0" y="344793"/>
                  </a:cubicBezTo>
                  <a:lnTo>
                    <a:pt x="0" y="109374"/>
                  </a:lnTo>
                  <a:cubicBezTo>
                    <a:pt x="0" y="48968"/>
                    <a:pt x="48968" y="0"/>
                    <a:pt x="109374" y="0"/>
                  </a:cubicBezTo>
                  <a:close/>
                </a:path>
              </a:pathLst>
            </a:custGeom>
            <a:solidFill>
              <a:srgbClr val="FFFFFF">
                <a:alpha val="69804"/>
              </a:srgbClr>
            </a:solidFill>
          </p:spPr>
        </p:sp>
        <p:sp>
          <p:nvSpPr>
            <p:cNvPr id="13" name="TextBox 13"/>
            <p:cNvSpPr txBox="1"/>
            <p:nvPr/>
          </p:nvSpPr>
          <p:spPr>
            <a:xfrm>
              <a:off x="0" y="-57150"/>
              <a:ext cx="812800" cy="869950"/>
            </a:xfrm>
            <a:prstGeom prst="rect">
              <a:avLst/>
            </a:prstGeom>
          </p:spPr>
          <p:txBody>
            <a:bodyPr lIns="36942" tIns="36942" rIns="36942" bIns="36942" rtlCol="0" anchor="ctr"/>
            <a:lstStyle/>
            <a:p>
              <a:pPr algn="ctr">
                <a:lnSpc>
                  <a:spcPts val="2700"/>
                </a:lnSpc>
              </a:pPr>
              <a:endParaRPr/>
            </a:p>
          </p:txBody>
        </p:sp>
      </p:grpSp>
      <p:sp>
        <p:nvSpPr>
          <p:cNvPr id="14" name="TextBox 14"/>
          <p:cNvSpPr txBox="1"/>
          <p:nvPr/>
        </p:nvSpPr>
        <p:spPr>
          <a:xfrm>
            <a:off x="1816246" y="8467852"/>
            <a:ext cx="3420414" cy="593302"/>
          </a:xfrm>
          <a:prstGeom prst="rect">
            <a:avLst/>
          </a:prstGeom>
        </p:spPr>
        <p:txBody>
          <a:bodyPr lIns="0" tIns="0" rIns="0" bIns="0" rtlCol="0" anchor="t">
            <a:spAutoFit/>
          </a:bodyPr>
          <a:lstStyle/>
          <a:p>
            <a:pPr algn="ctr">
              <a:lnSpc>
                <a:spcPts val="2473"/>
              </a:lnSpc>
            </a:pPr>
            <a:r>
              <a:rPr lang="en-US" sz="1766">
                <a:solidFill>
                  <a:srgbClr val="000000"/>
                </a:solidFill>
                <a:latin typeface="Libre Baskerville"/>
              </a:rPr>
              <a:t>Open parliament and</a:t>
            </a:r>
          </a:p>
          <a:p>
            <a:pPr algn="ctr">
              <a:lnSpc>
                <a:spcPts val="2473"/>
              </a:lnSpc>
            </a:pPr>
            <a:r>
              <a:rPr lang="en-US" sz="1766">
                <a:solidFill>
                  <a:srgbClr val="000000"/>
                </a:solidFill>
                <a:latin typeface="Libre Baskerville"/>
              </a:rPr>
              <a:t>outreach to citizens</a:t>
            </a:r>
          </a:p>
        </p:txBody>
      </p:sp>
      <p:sp>
        <p:nvSpPr>
          <p:cNvPr id="15" name="AutoShape 15"/>
          <p:cNvSpPr/>
          <p:nvPr/>
        </p:nvSpPr>
        <p:spPr>
          <a:xfrm flipV="1">
            <a:off x="5897880" y="8740690"/>
            <a:ext cx="5688563" cy="19050"/>
          </a:xfrm>
          <a:prstGeom prst="line">
            <a:avLst/>
          </a:prstGeom>
          <a:ln w="38100" cap="rnd">
            <a:solidFill>
              <a:srgbClr val="000000"/>
            </a:solidFill>
            <a:prstDash val="sysDash"/>
            <a:headEnd type="none" w="sm" len="sm"/>
            <a:tailEnd type="triangle" w="lg" len="med"/>
          </a:ln>
        </p:spPr>
      </p:sp>
      <p:sp>
        <p:nvSpPr>
          <p:cNvPr id="16" name="TextBox 16"/>
          <p:cNvSpPr txBox="1"/>
          <p:nvPr/>
        </p:nvSpPr>
        <p:spPr>
          <a:xfrm>
            <a:off x="11705859" y="8549174"/>
            <a:ext cx="2269767" cy="363982"/>
          </a:xfrm>
          <a:prstGeom prst="rect">
            <a:avLst/>
          </a:prstGeom>
        </p:spPr>
        <p:txBody>
          <a:bodyPr lIns="0" tIns="0" rIns="0" bIns="0" rtlCol="0" anchor="t">
            <a:spAutoFit/>
          </a:bodyPr>
          <a:lstStyle/>
          <a:p>
            <a:pPr algn="ctr">
              <a:lnSpc>
                <a:spcPts val="3037"/>
              </a:lnSpc>
            </a:pPr>
            <a:r>
              <a:rPr lang="en-US" sz="2169">
                <a:solidFill>
                  <a:srgbClr val="000000"/>
                </a:solidFill>
                <a:latin typeface="Libre Baskerville"/>
              </a:rPr>
              <a:t>New publicity</a:t>
            </a:r>
          </a:p>
        </p:txBody>
      </p:sp>
      <p:sp>
        <p:nvSpPr>
          <p:cNvPr id="17" name="TextBox 17"/>
          <p:cNvSpPr txBox="1"/>
          <p:nvPr/>
        </p:nvSpPr>
        <p:spPr>
          <a:xfrm>
            <a:off x="7848545" y="539176"/>
            <a:ext cx="6323589" cy="1828064"/>
          </a:xfrm>
          <a:prstGeom prst="rect">
            <a:avLst/>
          </a:prstGeom>
        </p:spPr>
        <p:txBody>
          <a:bodyPr lIns="0" tIns="0" rIns="0" bIns="0" rtlCol="0" anchor="t">
            <a:spAutoFit/>
          </a:bodyPr>
          <a:lstStyle/>
          <a:p>
            <a:pPr algn="ctr">
              <a:lnSpc>
                <a:spcPts val="2938"/>
              </a:lnSpc>
            </a:pPr>
            <a:r>
              <a:rPr lang="en-US" sz="1461">
                <a:solidFill>
                  <a:srgbClr val="000000"/>
                </a:solidFill>
                <a:latin typeface="Libre Baskerville"/>
              </a:rPr>
              <a:t>The impact caused by the pandemic led to a critical reflection and reevaluation of the working methods. </a:t>
            </a:r>
          </a:p>
          <a:p>
            <a:pPr algn="ctr">
              <a:lnSpc>
                <a:spcPts val="2938"/>
              </a:lnSpc>
            </a:pPr>
            <a:r>
              <a:rPr lang="en-US" sz="1461">
                <a:solidFill>
                  <a:srgbClr val="000000"/>
                </a:solidFill>
                <a:latin typeface="Libre Baskerville"/>
              </a:rPr>
              <a:t>As a result, several changes were introduced with the aim of improving and adapting them to the new needs and rhythms of parliamentary life.</a:t>
            </a:r>
          </a:p>
        </p:txBody>
      </p:sp>
      <p:sp>
        <p:nvSpPr>
          <p:cNvPr id="18" name="AutoShape 18"/>
          <p:cNvSpPr/>
          <p:nvPr/>
        </p:nvSpPr>
        <p:spPr>
          <a:xfrm flipV="1">
            <a:off x="5897880" y="3759178"/>
            <a:ext cx="5688563" cy="19050"/>
          </a:xfrm>
          <a:prstGeom prst="line">
            <a:avLst/>
          </a:prstGeom>
          <a:ln w="38100" cap="rnd">
            <a:solidFill>
              <a:srgbClr val="000000"/>
            </a:solidFill>
            <a:prstDash val="sysDash"/>
            <a:headEnd type="none" w="sm" len="sm"/>
            <a:tailEnd type="triangle" w="lg" len="med"/>
          </a:ln>
        </p:spPr>
      </p:sp>
      <p:sp>
        <p:nvSpPr>
          <p:cNvPr id="19" name="Freeform 19"/>
          <p:cNvSpPr/>
          <p:nvPr/>
        </p:nvSpPr>
        <p:spPr>
          <a:xfrm rot="-579682">
            <a:off x="13902253" y="2779644"/>
            <a:ext cx="1486834" cy="2104350"/>
          </a:xfrm>
          <a:custGeom>
            <a:avLst/>
            <a:gdLst/>
            <a:ahLst/>
            <a:cxnLst/>
            <a:rect l="l" t="t" r="r" b="b"/>
            <a:pathLst>
              <a:path w="1486834" h="2104350">
                <a:moveTo>
                  <a:pt x="0" y="0"/>
                </a:moveTo>
                <a:lnTo>
                  <a:pt x="1486834" y="0"/>
                </a:lnTo>
                <a:lnTo>
                  <a:pt x="1486834" y="2104350"/>
                </a:lnTo>
                <a:lnTo>
                  <a:pt x="0" y="2104350"/>
                </a:lnTo>
                <a:lnTo>
                  <a:pt x="0" y="0"/>
                </a:lnTo>
                <a:close/>
              </a:path>
            </a:pathLst>
          </a:custGeom>
          <a:blipFill>
            <a:blip r:embed="rId4"/>
            <a:stretch>
              <a:fillRect/>
            </a:stretch>
          </a:blipFill>
        </p:spPr>
      </p:sp>
      <p:sp>
        <p:nvSpPr>
          <p:cNvPr id="20" name="Freeform 20"/>
          <p:cNvSpPr/>
          <p:nvPr/>
        </p:nvSpPr>
        <p:spPr>
          <a:xfrm rot="578295">
            <a:off x="15917959" y="2257136"/>
            <a:ext cx="1371969" cy="1940214"/>
          </a:xfrm>
          <a:custGeom>
            <a:avLst/>
            <a:gdLst/>
            <a:ahLst/>
            <a:cxnLst/>
            <a:rect l="l" t="t" r="r" b="b"/>
            <a:pathLst>
              <a:path w="1371969" h="1940214">
                <a:moveTo>
                  <a:pt x="0" y="0"/>
                </a:moveTo>
                <a:lnTo>
                  <a:pt x="1371970" y="0"/>
                </a:lnTo>
                <a:lnTo>
                  <a:pt x="1371970" y="1940215"/>
                </a:lnTo>
                <a:lnTo>
                  <a:pt x="0" y="1940215"/>
                </a:lnTo>
                <a:lnTo>
                  <a:pt x="0" y="0"/>
                </a:lnTo>
                <a:close/>
              </a:path>
            </a:pathLst>
          </a:custGeom>
          <a:blipFill>
            <a:blip r:embed="rId5"/>
            <a:stretch>
              <a:fillRect/>
            </a:stretch>
          </a:blipFill>
        </p:spPr>
      </p:sp>
      <p:grpSp>
        <p:nvGrpSpPr>
          <p:cNvPr id="21" name="Group 21"/>
          <p:cNvGrpSpPr/>
          <p:nvPr/>
        </p:nvGrpSpPr>
        <p:grpSpPr>
          <a:xfrm>
            <a:off x="1721463" y="3219846"/>
            <a:ext cx="3609981" cy="1078663"/>
            <a:chOff x="0" y="0"/>
            <a:chExt cx="4813308" cy="1438218"/>
          </a:xfrm>
        </p:grpSpPr>
        <p:grpSp>
          <p:nvGrpSpPr>
            <p:cNvPr id="22" name="Group 22"/>
            <p:cNvGrpSpPr/>
            <p:nvPr/>
          </p:nvGrpSpPr>
          <p:grpSpPr>
            <a:xfrm>
              <a:off x="0" y="0"/>
              <a:ext cx="4813308" cy="1438218"/>
              <a:chOff x="0" y="0"/>
              <a:chExt cx="1307430" cy="390661"/>
            </a:xfrm>
          </p:grpSpPr>
          <p:sp>
            <p:nvSpPr>
              <p:cNvPr id="23" name="Freeform 23"/>
              <p:cNvSpPr/>
              <p:nvPr/>
            </p:nvSpPr>
            <p:spPr>
              <a:xfrm>
                <a:off x="0" y="0"/>
                <a:ext cx="1307430" cy="390661"/>
              </a:xfrm>
              <a:custGeom>
                <a:avLst/>
                <a:gdLst/>
                <a:ahLst/>
                <a:cxnLst/>
                <a:rect l="l" t="t" r="r" b="b"/>
                <a:pathLst>
                  <a:path w="1307430" h="390661">
                    <a:moveTo>
                      <a:pt x="109374" y="0"/>
                    </a:moveTo>
                    <a:lnTo>
                      <a:pt x="1198056" y="0"/>
                    </a:lnTo>
                    <a:cubicBezTo>
                      <a:pt x="1258462" y="0"/>
                      <a:pt x="1307430" y="48968"/>
                      <a:pt x="1307430" y="109374"/>
                    </a:cubicBezTo>
                    <a:lnTo>
                      <a:pt x="1307430" y="281287"/>
                    </a:lnTo>
                    <a:cubicBezTo>
                      <a:pt x="1307430" y="341692"/>
                      <a:pt x="1258462" y="390661"/>
                      <a:pt x="1198056" y="390661"/>
                    </a:cubicBezTo>
                    <a:lnTo>
                      <a:pt x="109374" y="390661"/>
                    </a:lnTo>
                    <a:cubicBezTo>
                      <a:pt x="48968" y="390661"/>
                      <a:pt x="0" y="341692"/>
                      <a:pt x="0" y="281287"/>
                    </a:cubicBezTo>
                    <a:lnTo>
                      <a:pt x="0" y="109374"/>
                    </a:lnTo>
                    <a:cubicBezTo>
                      <a:pt x="0" y="48968"/>
                      <a:pt x="48968" y="0"/>
                      <a:pt x="109374" y="0"/>
                    </a:cubicBezTo>
                    <a:close/>
                  </a:path>
                </a:pathLst>
              </a:custGeom>
              <a:solidFill>
                <a:srgbClr val="FFFFFF">
                  <a:alpha val="69804"/>
                </a:srgbClr>
              </a:solidFill>
            </p:spPr>
          </p:sp>
          <p:sp>
            <p:nvSpPr>
              <p:cNvPr id="24" name="TextBox 24"/>
              <p:cNvSpPr txBox="1"/>
              <p:nvPr/>
            </p:nvSpPr>
            <p:spPr>
              <a:xfrm>
                <a:off x="0" y="-57150"/>
                <a:ext cx="812800" cy="869950"/>
              </a:xfrm>
              <a:prstGeom prst="rect">
                <a:avLst/>
              </a:prstGeom>
            </p:spPr>
            <p:txBody>
              <a:bodyPr lIns="36942" tIns="36942" rIns="36942" bIns="36942" rtlCol="0" anchor="ctr"/>
              <a:lstStyle/>
              <a:p>
                <a:pPr algn="ctr">
                  <a:lnSpc>
                    <a:spcPts val="2700"/>
                  </a:lnSpc>
                </a:pPr>
                <a:endParaRPr/>
              </a:p>
            </p:txBody>
          </p:sp>
        </p:grpSp>
        <p:sp>
          <p:nvSpPr>
            <p:cNvPr id="25" name="TextBox 25"/>
            <p:cNvSpPr txBox="1"/>
            <p:nvPr/>
          </p:nvSpPr>
          <p:spPr>
            <a:xfrm>
              <a:off x="211568" y="301406"/>
              <a:ext cx="4390173" cy="806831"/>
            </a:xfrm>
            <a:prstGeom prst="rect">
              <a:avLst/>
            </a:prstGeom>
          </p:spPr>
          <p:txBody>
            <a:bodyPr lIns="0" tIns="0" rIns="0" bIns="0" rtlCol="0" anchor="t">
              <a:spAutoFit/>
            </a:bodyPr>
            <a:lstStyle/>
            <a:p>
              <a:pPr algn="ctr">
                <a:lnSpc>
                  <a:spcPts val="2478"/>
                </a:lnSpc>
              </a:pPr>
              <a:r>
                <a:rPr lang="en-US" sz="1770">
                  <a:solidFill>
                    <a:srgbClr val="000000"/>
                  </a:solidFill>
                  <a:latin typeface="Libre Baskerville"/>
                </a:rPr>
                <a:t>Urgency, </a:t>
              </a:r>
            </a:p>
            <a:p>
              <a:pPr algn="ctr">
                <a:lnSpc>
                  <a:spcPts val="2478"/>
                </a:lnSpc>
              </a:pPr>
              <a:r>
                <a:rPr lang="en-US" sz="1770">
                  <a:solidFill>
                    <a:srgbClr val="000000"/>
                  </a:solidFill>
                  <a:latin typeface="Libre Baskerville"/>
                </a:rPr>
                <a:t>shorter deadlines</a:t>
              </a:r>
            </a:p>
          </p:txBody>
        </p:sp>
      </p:grpSp>
      <p:sp>
        <p:nvSpPr>
          <p:cNvPr id="26" name="TextBox 26"/>
          <p:cNvSpPr txBox="1"/>
          <p:nvPr/>
        </p:nvSpPr>
        <p:spPr>
          <a:xfrm>
            <a:off x="11586538" y="3429232"/>
            <a:ext cx="2269767" cy="744982"/>
          </a:xfrm>
          <a:prstGeom prst="rect">
            <a:avLst/>
          </a:prstGeom>
        </p:spPr>
        <p:txBody>
          <a:bodyPr lIns="0" tIns="0" rIns="0" bIns="0" rtlCol="0" anchor="t">
            <a:spAutoFit/>
          </a:bodyPr>
          <a:lstStyle/>
          <a:p>
            <a:pPr algn="ctr">
              <a:lnSpc>
                <a:spcPts val="3037"/>
              </a:lnSpc>
            </a:pPr>
            <a:r>
              <a:rPr lang="en-US" sz="2169">
                <a:solidFill>
                  <a:srgbClr val="000000"/>
                </a:solidFill>
                <a:latin typeface="Libre Baskerville"/>
              </a:rPr>
              <a:t>Working</a:t>
            </a:r>
          </a:p>
          <a:p>
            <a:pPr algn="ctr">
              <a:lnSpc>
                <a:spcPts val="3037"/>
              </a:lnSpc>
            </a:pPr>
            <a:r>
              <a:rPr lang="en-US" sz="2169">
                <a:solidFill>
                  <a:srgbClr val="000000"/>
                </a:solidFill>
                <a:latin typeface="Libre Baskerville"/>
              </a:rPr>
              <a:t>documents</a:t>
            </a:r>
          </a:p>
        </p:txBody>
      </p:sp>
      <p:sp>
        <p:nvSpPr>
          <p:cNvPr id="27" name="Freeform 27"/>
          <p:cNvSpPr/>
          <p:nvPr/>
        </p:nvSpPr>
        <p:spPr>
          <a:xfrm>
            <a:off x="14378152" y="7851253"/>
            <a:ext cx="3064516" cy="1847498"/>
          </a:xfrm>
          <a:custGeom>
            <a:avLst/>
            <a:gdLst/>
            <a:ahLst/>
            <a:cxnLst/>
            <a:rect l="l" t="t" r="r" b="b"/>
            <a:pathLst>
              <a:path w="3064516" h="1847498">
                <a:moveTo>
                  <a:pt x="0" y="0"/>
                </a:moveTo>
                <a:lnTo>
                  <a:pt x="3064516" y="0"/>
                </a:lnTo>
                <a:lnTo>
                  <a:pt x="3064516" y="1847498"/>
                </a:lnTo>
                <a:lnTo>
                  <a:pt x="0" y="1847498"/>
                </a:lnTo>
                <a:lnTo>
                  <a:pt x="0" y="0"/>
                </a:lnTo>
                <a:close/>
              </a:path>
            </a:pathLst>
          </a:custGeom>
          <a:blipFill>
            <a:blip r:embed="rId6"/>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8000"/>
          </a:blip>
          <a:srcRect b="15572"/>
          <a:stretch>
            <a:fillRect/>
          </a:stretch>
        </p:blipFill>
        <p:spPr>
          <a:xfrm>
            <a:off x="0" y="0"/>
            <a:ext cx="18288000" cy="10287000"/>
          </a:xfrm>
          <a:prstGeom prst="rect">
            <a:avLst/>
          </a:prstGeom>
        </p:spPr>
      </p:pic>
      <p:sp>
        <p:nvSpPr>
          <p:cNvPr id="3" name="TextBox 3"/>
          <p:cNvSpPr txBox="1"/>
          <p:nvPr/>
        </p:nvSpPr>
        <p:spPr>
          <a:xfrm>
            <a:off x="1028700" y="1143000"/>
            <a:ext cx="7555153" cy="906780"/>
          </a:xfrm>
          <a:prstGeom prst="rect">
            <a:avLst/>
          </a:prstGeom>
          <a:effectLst>
            <a:outerShdw blurRad="50800" dist="38100" dir="2700000" algn="tl" rotWithShape="0">
              <a:prstClr val="black">
                <a:alpha val="40000"/>
              </a:prstClr>
            </a:outerShdw>
          </a:effectLst>
        </p:spPr>
        <p:txBody>
          <a:bodyPr lIns="0" tIns="0" rIns="0" bIns="0" rtlCol="0" anchor="t">
            <a:spAutoFit/>
          </a:bodyPr>
          <a:lstStyle/>
          <a:p>
            <a:pPr>
              <a:lnSpc>
                <a:spcPts val="6885"/>
              </a:lnSpc>
            </a:pPr>
            <a:r>
              <a:rPr lang="en-US" sz="6750" dirty="0">
                <a:solidFill>
                  <a:srgbClr val="000000"/>
                </a:solidFill>
                <a:latin typeface="Belleza"/>
              </a:rPr>
              <a:t>Working documents</a:t>
            </a:r>
          </a:p>
        </p:txBody>
      </p:sp>
      <p:sp>
        <p:nvSpPr>
          <p:cNvPr id="4" name="Freeform 4"/>
          <p:cNvSpPr/>
          <p:nvPr/>
        </p:nvSpPr>
        <p:spPr>
          <a:xfrm>
            <a:off x="1231641" y="3816368"/>
            <a:ext cx="3115103" cy="4402972"/>
          </a:xfrm>
          <a:custGeom>
            <a:avLst/>
            <a:gdLst/>
            <a:ahLst/>
            <a:cxnLst/>
            <a:rect l="l" t="t" r="r" b="b"/>
            <a:pathLst>
              <a:path w="3115103" h="4402972">
                <a:moveTo>
                  <a:pt x="0" y="0"/>
                </a:moveTo>
                <a:lnTo>
                  <a:pt x="3115103" y="0"/>
                </a:lnTo>
                <a:lnTo>
                  <a:pt x="3115103" y="4402972"/>
                </a:lnTo>
                <a:lnTo>
                  <a:pt x="0" y="4402972"/>
                </a:lnTo>
                <a:lnTo>
                  <a:pt x="0" y="0"/>
                </a:lnTo>
                <a:close/>
              </a:path>
            </a:pathLst>
          </a:custGeom>
          <a:blipFill>
            <a:blip r:embed="rId3"/>
            <a:stretch>
              <a:fillRect/>
            </a:stretch>
          </a:blipFill>
        </p:spPr>
      </p:sp>
      <p:grpSp>
        <p:nvGrpSpPr>
          <p:cNvPr id="5" name="Group 5"/>
          <p:cNvGrpSpPr/>
          <p:nvPr/>
        </p:nvGrpSpPr>
        <p:grpSpPr>
          <a:xfrm>
            <a:off x="5880680" y="2549539"/>
            <a:ext cx="6294683" cy="3806318"/>
            <a:chOff x="0" y="0"/>
            <a:chExt cx="8392911" cy="5075091"/>
          </a:xfrm>
        </p:grpSpPr>
        <p:sp>
          <p:nvSpPr>
            <p:cNvPr id="6" name="Freeform 6"/>
            <p:cNvSpPr/>
            <p:nvPr/>
          </p:nvSpPr>
          <p:spPr>
            <a:xfrm rot="-547565">
              <a:off x="339979" y="237831"/>
              <a:ext cx="3210586" cy="4543282"/>
            </a:xfrm>
            <a:custGeom>
              <a:avLst/>
              <a:gdLst/>
              <a:ahLst/>
              <a:cxnLst/>
              <a:rect l="l" t="t" r="r" b="b"/>
              <a:pathLst>
                <a:path w="3210586" h="4543282">
                  <a:moveTo>
                    <a:pt x="0" y="0"/>
                  </a:moveTo>
                  <a:lnTo>
                    <a:pt x="3210586" y="0"/>
                  </a:lnTo>
                  <a:lnTo>
                    <a:pt x="3210586" y="4543283"/>
                  </a:lnTo>
                  <a:lnTo>
                    <a:pt x="0" y="4543283"/>
                  </a:lnTo>
                  <a:lnTo>
                    <a:pt x="0" y="0"/>
                  </a:lnTo>
                  <a:close/>
                </a:path>
              </a:pathLst>
            </a:custGeom>
            <a:blipFill>
              <a:blip r:embed="rId4"/>
              <a:stretch>
                <a:fillRect/>
              </a:stretch>
            </a:blipFill>
          </p:spPr>
        </p:sp>
        <p:sp>
          <p:nvSpPr>
            <p:cNvPr id="7" name="Freeform 7"/>
            <p:cNvSpPr/>
            <p:nvPr/>
          </p:nvSpPr>
          <p:spPr>
            <a:xfrm rot="678869">
              <a:off x="4773214" y="270444"/>
              <a:ext cx="3206059" cy="4534203"/>
            </a:xfrm>
            <a:custGeom>
              <a:avLst/>
              <a:gdLst/>
              <a:ahLst/>
              <a:cxnLst/>
              <a:rect l="l" t="t" r="r" b="b"/>
              <a:pathLst>
                <a:path w="3206059" h="4534203">
                  <a:moveTo>
                    <a:pt x="0" y="0"/>
                  </a:moveTo>
                  <a:lnTo>
                    <a:pt x="3206060" y="0"/>
                  </a:lnTo>
                  <a:lnTo>
                    <a:pt x="3206060" y="4534203"/>
                  </a:lnTo>
                  <a:lnTo>
                    <a:pt x="0" y="4534203"/>
                  </a:lnTo>
                  <a:lnTo>
                    <a:pt x="0" y="0"/>
                  </a:lnTo>
                  <a:close/>
                </a:path>
              </a:pathLst>
            </a:custGeom>
            <a:blipFill>
              <a:blip r:embed="rId5"/>
              <a:stretch>
                <a:fillRect/>
              </a:stretch>
            </a:blipFill>
          </p:spPr>
        </p:sp>
      </p:grpSp>
      <p:sp>
        <p:nvSpPr>
          <p:cNvPr id="8" name="Freeform 8"/>
          <p:cNvSpPr/>
          <p:nvPr/>
        </p:nvSpPr>
        <p:spPr>
          <a:xfrm>
            <a:off x="15073113" y="176281"/>
            <a:ext cx="3061662" cy="1522182"/>
          </a:xfrm>
          <a:custGeom>
            <a:avLst/>
            <a:gdLst/>
            <a:ahLst/>
            <a:cxnLst/>
            <a:rect l="l" t="t" r="r" b="b"/>
            <a:pathLst>
              <a:path w="3061662" h="1522182">
                <a:moveTo>
                  <a:pt x="0" y="0"/>
                </a:moveTo>
                <a:lnTo>
                  <a:pt x="3061662" y="0"/>
                </a:lnTo>
                <a:lnTo>
                  <a:pt x="3061662" y="1522182"/>
                </a:lnTo>
                <a:lnTo>
                  <a:pt x="0" y="1522182"/>
                </a:lnTo>
                <a:lnTo>
                  <a:pt x="0" y="0"/>
                </a:lnTo>
                <a:close/>
              </a:path>
            </a:pathLst>
          </a:custGeom>
          <a:blipFill>
            <a:blip r:embed="rId6"/>
            <a:stretch>
              <a:fillRect/>
            </a:stretch>
          </a:blipFill>
        </p:spPr>
      </p:sp>
      <p:sp>
        <p:nvSpPr>
          <p:cNvPr id="9" name="Freeform 9"/>
          <p:cNvSpPr/>
          <p:nvPr/>
        </p:nvSpPr>
        <p:spPr>
          <a:xfrm>
            <a:off x="12759148" y="5038415"/>
            <a:ext cx="2145433" cy="3035989"/>
          </a:xfrm>
          <a:custGeom>
            <a:avLst/>
            <a:gdLst/>
            <a:ahLst/>
            <a:cxnLst/>
            <a:rect l="l" t="t" r="r" b="b"/>
            <a:pathLst>
              <a:path w="2145433" h="3035989">
                <a:moveTo>
                  <a:pt x="0" y="0"/>
                </a:moveTo>
                <a:lnTo>
                  <a:pt x="2145432" y="0"/>
                </a:lnTo>
                <a:lnTo>
                  <a:pt x="2145432" y="3035989"/>
                </a:lnTo>
                <a:lnTo>
                  <a:pt x="0" y="3035989"/>
                </a:lnTo>
                <a:lnTo>
                  <a:pt x="0" y="0"/>
                </a:lnTo>
                <a:close/>
              </a:path>
            </a:pathLst>
          </a:custGeom>
          <a:blipFill>
            <a:blip r:embed="rId7"/>
            <a:stretch>
              <a:fillRect/>
            </a:stretch>
          </a:blipFill>
        </p:spPr>
      </p:sp>
      <p:sp>
        <p:nvSpPr>
          <p:cNvPr id="10" name="Freeform 10"/>
          <p:cNvSpPr/>
          <p:nvPr/>
        </p:nvSpPr>
        <p:spPr>
          <a:xfrm>
            <a:off x="15242583" y="5785210"/>
            <a:ext cx="2467132" cy="1744468"/>
          </a:xfrm>
          <a:custGeom>
            <a:avLst/>
            <a:gdLst/>
            <a:ahLst/>
            <a:cxnLst/>
            <a:rect l="l" t="t" r="r" b="b"/>
            <a:pathLst>
              <a:path w="2467132" h="1744468">
                <a:moveTo>
                  <a:pt x="0" y="0"/>
                </a:moveTo>
                <a:lnTo>
                  <a:pt x="2467133" y="0"/>
                </a:lnTo>
                <a:lnTo>
                  <a:pt x="2467133" y="1744468"/>
                </a:lnTo>
                <a:lnTo>
                  <a:pt x="0" y="1744468"/>
                </a:lnTo>
                <a:lnTo>
                  <a:pt x="0" y="0"/>
                </a:lnTo>
                <a:close/>
              </a:path>
            </a:pathLst>
          </a:custGeom>
          <a:blipFill>
            <a:blip r:embed="rId8"/>
            <a:stretch>
              <a:fillRect/>
            </a:stretch>
          </a:blipFill>
        </p:spPr>
      </p:sp>
      <p:sp>
        <p:nvSpPr>
          <p:cNvPr id="11" name="TextBox 11"/>
          <p:cNvSpPr txBox="1"/>
          <p:nvPr/>
        </p:nvSpPr>
        <p:spPr>
          <a:xfrm>
            <a:off x="1170248" y="8467785"/>
            <a:ext cx="3237890" cy="790515"/>
          </a:xfrm>
          <a:prstGeom prst="rect">
            <a:avLst/>
          </a:prstGeom>
        </p:spPr>
        <p:txBody>
          <a:bodyPr lIns="0" tIns="0" rIns="0" bIns="0" rtlCol="0" anchor="t">
            <a:spAutoFit/>
          </a:bodyPr>
          <a:lstStyle/>
          <a:p>
            <a:pPr algn="ctr">
              <a:lnSpc>
                <a:spcPts val="2103"/>
              </a:lnSpc>
            </a:pPr>
            <a:r>
              <a:rPr lang="en-US" sz="1502">
                <a:solidFill>
                  <a:srgbClr val="000000"/>
                </a:solidFill>
                <a:latin typeface="Libre Baskerville"/>
              </a:rPr>
              <a:t>Accompanying documentation</a:t>
            </a:r>
          </a:p>
          <a:p>
            <a:pPr algn="ctr">
              <a:lnSpc>
                <a:spcPts val="2103"/>
              </a:lnSpc>
              <a:spcBef>
                <a:spcPct val="0"/>
              </a:spcBef>
            </a:pPr>
            <a:r>
              <a:rPr lang="en-US" sz="1502">
                <a:solidFill>
                  <a:srgbClr val="000000"/>
                </a:solidFill>
                <a:latin typeface="Libre Baskerville"/>
              </a:rPr>
              <a:t>(documents sent by the government along with the bill) </a:t>
            </a:r>
          </a:p>
        </p:txBody>
      </p:sp>
      <p:sp>
        <p:nvSpPr>
          <p:cNvPr id="12" name="TextBox 12"/>
          <p:cNvSpPr txBox="1"/>
          <p:nvPr/>
        </p:nvSpPr>
        <p:spPr>
          <a:xfrm>
            <a:off x="7518680" y="6727335"/>
            <a:ext cx="3018684" cy="257115"/>
          </a:xfrm>
          <a:prstGeom prst="rect">
            <a:avLst/>
          </a:prstGeom>
        </p:spPr>
        <p:txBody>
          <a:bodyPr lIns="0" tIns="0" rIns="0" bIns="0" rtlCol="0" anchor="t">
            <a:spAutoFit/>
          </a:bodyPr>
          <a:lstStyle/>
          <a:p>
            <a:pPr algn="ctr">
              <a:lnSpc>
                <a:spcPts val="2103"/>
              </a:lnSpc>
              <a:spcBef>
                <a:spcPct val="0"/>
              </a:spcBef>
            </a:pPr>
            <a:r>
              <a:rPr lang="en-US" sz="1502">
                <a:solidFill>
                  <a:srgbClr val="000000"/>
                </a:solidFill>
                <a:latin typeface="Libre Baskerville"/>
              </a:rPr>
              <a:t>Studies</a:t>
            </a:r>
          </a:p>
        </p:txBody>
      </p:sp>
      <p:sp>
        <p:nvSpPr>
          <p:cNvPr id="13" name="TextBox 13"/>
          <p:cNvSpPr txBox="1"/>
          <p:nvPr/>
        </p:nvSpPr>
        <p:spPr>
          <a:xfrm>
            <a:off x="13169611" y="8467785"/>
            <a:ext cx="4145945" cy="523815"/>
          </a:xfrm>
          <a:prstGeom prst="rect">
            <a:avLst/>
          </a:prstGeom>
        </p:spPr>
        <p:txBody>
          <a:bodyPr lIns="0" tIns="0" rIns="0" bIns="0" rtlCol="0" anchor="t">
            <a:spAutoFit/>
          </a:bodyPr>
          <a:lstStyle/>
          <a:p>
            <a:pPr algn="ctr">
              <a:lnSpc>
                <a:spcPts val="2103"/>
              </a:lnSpc>
            </a:pPr>
            <a:r>
              <a:rPr lang="en-US" sz="1502">
                <a:solidFill>
                  <a:srgbClr val="000000"/>
                </a:solidFill>
                <a:latin typeface="Libre Baskerville"/>
              </a:rPr>
              <a:t>Comparative texts</a:t>
            </a:r>
          </a:p>
          <a:p>
            <a:pPr algn="ctr">
              <a:lnSpc>
                <a:spcPts val="2103"/>
              </a:lnSpc>
              <a:spcBef>
                <a:spcPct val="0"/>
              </a:spcBef>
            </a:pPr>
            <a:r>
              <a:rPr lang="en-US" sz="1502">
                <a:solidFill>
                  <a:srgbClr val="000000"/>
                </a:solidFill>
                <a:latin typeface="Libre Baskerville"/>
              </a:rPr>
              <a:t>( legislative changes proposed in the bill)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8000"/>
          </a:blip>
          <a:srcRect b="15572"/>
          <a:stretch>
            <a:fillRect/>
          </a:stretch>
        </p:blipFill>
        <p:spPr>
          <a:xfrm>
            <a:off x="0" y="0"/>
            <a:ext cx="18288000" cy="10287000"/>
          </a:xfrm>
          <a:prstGeom prst="rect">
            <a:avLst/>
          </a:prstGeom>
        </p:spPr>
      </p:pic>
      <p:sp>
        <p:nvSpPr>
          <p:cNvPr id="3" name="TextBox 3"/>
          <p:cNvSpPr txBox="1"/>
          <p:nvPr/>
        </p:nvSpPr>
        <p:spPr>
          <a:xfrm>
            <a:off x="1028700" y="1143000"/>
            <a:ext cx="10454031" cy="1773555"/>
          </a:xfrm>
          <a:prstGeom prst="rect">
            <a:avLst/>
          </a:prstGeom>
          <a:effectLst>
            <a:outerShdw blurRad="50800" dist="38100" dir="2700000" algn="tl" rotWithShape="0">
              <a:prstClr val="black">
                <a:alpha val="40000"/>
              </a:prstClr>
            </a:outerShdw>
          </a:effectLst>
        </p:spPr>
        <p:txBody>
          <a:bodyPr lIns="0" tIns="0" rIns="0" bIns="0" rtlCol="0" anchor="t">
            <a:spAutoFit/>
          </a:bodyPr>
          <a:lstStyle/>
          <a:p>
            <a:pPr>
              <a:lnSpc>
                <a:spcPts val="6884"/>
              </a:lnSpc>
            </a:pPr>
            <a:r>
              <a:rPr lang="en-US" sz="6750" dirty="0">
                <a:solidFill>
                  <a:srgbClr val="000000"/>
                </a:solidFill>
                <a:latin typeface="Belleza"/>
              </a:rPr>
              <a:t>Legislative transformations: </a:t>
            </a:r>
          </a:p>
          <a:p>
            <a:pPr>
              <a:lnSpc>
                <a:spcPts val="6884"/>
              </a:lnSpc>
            </a:pPr>
            <a:r>
              <a:rPr lang="en-US" sz="6750" dirty="0">
                <a:solidFill>
                  <a:srgbClr val="000000"/>
                </a:solidFill>
                <a:latin typeface="Belleza"/>
              </a:rPr>
              <a:t>brevity of deadlines</a:t>
            </a:r>
          </a:p>
        </p:txBody>
      </p:sp>
      <p:sp>
        <p:nvSpPr>
          <p:cNvPr id="4" name="Freeform 4"/>
          <p:cNvSpPr/>
          <p:nvPr/>
        </p:nvSpPr>
        <p:spPr>
          <a:xfrm>
            <a:off x="15073113" y="176281"/>
            <a:ext cx="3061662" cy="1522182"/>
          </a:xfrm>
          <a:custGeom>
            <a:avLst/>
            <a:gdLst/>
            <a:ahLst/>
            <a:cxnLst/>
            <a:rect l="l" t="t" r="r" b="b"/>
            <a:pathLst>
              <a:path w="3061662" h="1522182">
                <a:moveTo>
                  <a:pt x="0" y="0"/>
                </a:moveTo>
                <a:lnTo>
                  <a:pt x="3061662" y="0"/>
                </a:lnTo>
                <a:lnTo>
                  <a:pt x="3061662" y="1522182"/>
                </a:lnTo>
                <a:lnTo>
                  <a:pt x="0" y="1522182"/>
                </a:lnTo>
                <a:lnTo>
                  <a:pt x="0" y="0"/>
                </a:lnTo>
                <a:close/>
              </a:path>
            </a:pathLst>
          </a:custGeom>
          <a:blipFill>
            <a:blip r:embed="rId3"/>
            <a:stretch>
              <a:fillRect/>
            </a:stretch>
          </a:blipFill>
        </p:spPr>
      </p:sp>
      <p:grpSp>
        <p:nvGrpSpPr>
          <p:cNvPr id="5" name="Group 5"/>
          <p:cNvGrpSpPr/>
          <p:nvPr/>
        </p:nvGrpSpPr>
        <p:grpSpPr>
          <a:xfrm>
            <a:off x="1253196" y="3390247"/>
            <a:ext cx="7122119" cy="2043223"/>
            <a:chOff x="0" y="0"/>
            <a:chExt cx="9496159" cy="2724297"/>
          </a:xfrm>
        </p:grpSpPr>
        <p:grpSp>
          <p:nvGrpSpPr>
            <p:cNvPr id="6" name="Group 6"/>
            <p:cNvGrpSpPr/>
            <p:nvPr/>
          </p:nvGrpSpPr>
          <p:grpSpPr>
            <a:xfrm>
              <a:off x="0" y="0"/>
              <a:ext cx="9496159" cy="2724297"/>
              <a:chOff x="0" y="0"/>
              <a:chExt cx="1875784" cy="538133"/>
            </a:xfrm>
          </p:grpSpPr>
          <p:sp>
            <p:nvSpPr>
              <p:cNvPr id="7" name="Freeform 7"/>
              <p:cNvSpPr/>
              <p:nvPr/>
            </p:nvSpPr>
            <p:spPr>
              <a:xfrm>
                <a:off x="0" y="0"/>
                <a:ext cx="1875785" cy="538133"/>
              </a:xfrm>
              <a:custGeom>
                <a:avLst/>
                <a:gdLst/>
                <a:ahLst/>
                <a:cxnLst/>
                <a:rect l="l" t="t" r="r" b="b"/>
                <a:pathLst>
                  <a:path w="1875785" h="538133">
                    <a:moveTo>
                      <a:pt x="55438" y="0"/>
                    </a:moveTo>
                    <a:lnTo>
                      <a:pt x="1820346" y="0"/>
                    </a:lnTo>
                    <a:cubicBezTo>
                      <a:pt x="1835049" y="0"/>
                      <a:pt x="1849150" y="5841"/>
                      <a:pt x="1859547" y="16237"/>
                    </a:cubicBezTo>
                    <a:cubicBezTo>
                      <a:pt x="1869944" y="26634"/>
                      <a:pt x="1875785" y="40735"/>
                      <a:pt x="1875785" y="55438"/>
                    </a:cubicBezTo>
                    <a:lnTo>
                      <a:pt x="1875785" y="482695"/>
                    </a:lnTo>
                    <a:cubicBezTo>
                      <a:pt x="1875785" y="497398"/>
                      <a:pt x="1869944" y="511499"/>
                      <a:pt x="1859547" y="521895"/>
                    </a:cubicBezTo>
                    <a:cubicBezTo>
                      <a:pt x="1849150" y="532292"/>
                      <a:pt x="1835049" y="538133"/>
                      <a:pt x="1820346" y="538133"/>
                    </a:cubicBezTo>
                    <a:lnTo>
                      <a:pt x="55438" y="538133"/>
                    </a:lnTo>
                    <a:cubicBezTo>
                      <a:pt x="40735" y="538133"/>
                      <a:pt x="26634" y="532292"/>
                      <a:pt x="16237" y="521895"/>
                    </a:cubicBezTo>
                    <a:cubicBezTo>
                      <a:pt x="5841" y="511499"/>
                      <a:pt x="0" y="497398"/>
                      <a:pt x="0" y="482695"/>
                    </a:cubicBezTo>
                    <a:lnTo>
                      <a:pt x="0" y="55438"/>
                    </a:lnTo>
                    <a:cubicBezTo>
                      <a:pt x="0" y="40735"/>
                      <a:pt x="5841" y="26634"/>
                      <a:pt x="16237" y="16237"/>
                    </a:cubicBezTo>
                    <a:cubicBezTo>
                      <a:pt x="26634" y="5841"/>
                      <a:pt x="40735" y="0"/>
                      <a:pt x="55438" y="0"/>
                    </a:cubicBezTo>
                    <a:close/>
                  </a:path>
                </a:pathLst>
              </a:custGeom>
              <a:gradFill rotWithShape="1">
                <a:gsLst>
                  <a:gs pos="0">
                    <a:srgbClr val="C4C2C0">
                      <a:alpha val="70000"/>
                    </a:srgbClr>
                  </a:gs>
                  <a:gs pos="100000">
                    <a:srgbClr val="FFFFFF">
                      <a:alpha val="70000"/>
                    </a:srgbClr>
                  </a:gs>
                </a:gsLst>
                <a:lin ang="0"/>
              </a:gradFill>
            </p:spPr>
          </p:sp>
          <p:sp>
            <p:nvSpPr>
              <p:cNvPr id="8" name="TextBox 8"/>
              <p:cNvSpPr txBox="1"/>
              <p:nvPr/>
            </p:nvSpPr>
            <p:spPr>
              <a:xfrm>
                <a:off x="0" y="-57150"/>
                <a:ext cx="812800" cy="869950"/>
              </a:xfrm>
              <a:prstGeom prst="rect">
                <a:avLst/>
              </a:prstGeom>
            </p:spPr>
            <p:txBody>
              <a:bodyPr lIns="50800" tIns="50800" rIns="50800" bIns="50800" rtlCol="0" anchor="ctr"/>
              <a:lstStyle/>
              <a:p>
                <a:pPr algn="ctr">
                  <a:lnSpc>
                    <a:spcPts val="2700"/>
                  </a:lnSpc>
                </a:pPr>
                <a:endParaRPr/>
              </a:p>
            </p:txBody>
          </p:sp>
        </p:grpSp>
        <p:sp>
          <p:nvSpPr>
            <p:cNvPr id="9" name="TextBox 9"/>
            <p:cNvSpPr txBox="1"/>
            <p:nvPr/>
          </p:nvSpPr>
          <p:spPr>
            <a:xfrm>
              <a:off x="578360" y="449702"/>
              <a:ext cx="8339439" cy="1761486"/>
            </a:xfrm>
            <a:prstGeom prst="rect">
              <a:avLst/>
            </a:prstGeom>
          </p:spPr>
          <p:txBody>
            <a:bodyPr lIns="0" tIns="0" rIns="0" bIns="0" rtlCol="0" anchor="t">
              <a:spAutoFit/>
            </a:bodyPr>
            <a:lstStyle/>
            <a:p>
              <a:pPr algn="ctr">
                <a:lnSpc>
                  <a:spcPts val="3570"/>
                </a:lnSpc>
              </a:pPr>
              <a:r>
                <a:rPr lang="en-US" sz="2550">
                  <a:solidFill>
                    <a:srgbClr val="000000"/>
                  </a:solidFill>
                  <a:latin typeface="Libre Baskerville"/>
                </a:rPr>
                <a:t>Increase in the rate of urgent procedures and briefer parliamentary deadlines</a:t>
              </a:r>
            </a:p>
          </p:txBody>
        </p:sp>
      </p:grpSp>
      <p:grpSp>
        <p:nvGrpSpPr>
          <p:cNvPr id="10" name="Group 10"/>
          <p:cNvGrpSpPr/>
          <p:nvPr/>
        </p:nvGrpSpPr>
        <p:grpSpPr>
          <a:xfrm>
            <a:off x="594583" y="6966995"/>
            <a:ext cx="8549417" cy="2490898"/>
            <a:chOff x="0" y="0"/>
            <a:chExt cx="2251698" cy="656039"/>
          </a:xfrm>
        </p:grpSpPr>
        <p:sp>
          <p:nvSpPr>
            <p:cNvPr id="11" name="Freeform 11"/>
            <p:cNvSpPr/>
            <p:nvPr/>
          </p:nvSpPr>
          <p:spPr>
            <a:xfrm>
              <a:off x="0" y="0"/>
              <a:ext cx="2251698" cy="656039"/>
            </a:xfrm>
            <a:custGeom>
              <a:avLst/>
              <a:gdLst/>
              <a:ahLst/>
              <a:cxnLst/>
              <a:rect l="l" t="t" r="r" b="b"/>
              <a:pathLst>
                <a:path w="2251698" h="656039">
                  <a:moveTo>
                    <a:pt x="46183" y="0"/>
                  </a:moveTo>
                  <a:lnTo>
                    <a:pt x="2205515" y="0"/>
                  </a:lnTo>
                  <a:cubicBezTo>
                    <a:pt x="2217764" y="0"/>
                    <a:pt x="2229511" y="4866"/>
                    <a:pt x="2238172" y="13527"/>
                  </a:cubicBezTo>
                  <a:cubicBezTo>
                    <a:pt x="2246833" y="22188"/>
                    <a:pt x="2251698" y="33935"/>
                    <a:pt x="2251698" y="46183"/>
                  </a:cubicBezTo>
                  <a:lnTo>
                    <a:pt x="2251698" y="609856"/>
                  </a:lnTo>
                  <a:cubicBezTo>
                    <a:pt x="2251698" y="635362"/>
                    <a:pt x="2231021" y="656039"/>
                    <a:pt x="2205515" y="656039"/>
                  </a:cubicBezTo>
                  <a:lnTo>
                    <a:pt x="46183" y="656039"/>
                  </a:lnTo>
                  <a:cubicBezTo>
                    <a:pt x="20677" y="656039"/>
                    <a:pt x="0" y="635362"/>
                    <a:pt x="0" y="609856"/>
                  </a:cubicBezTo>
                  <a:lnTo>
                    <a:pt x="0" y="46183"/>
                  </a:lnTo>
                  <a:cubicBezTo>
                    <a:pt x="0" y="20677"/>
                    <a:pt x="20677" y="0"/>
                    <a:pt x="46183" y="0"/>
                  </a:cubicBezTo>
                  <a:close/>
                </a:path>
              </a:pathLst>
            </a:custGeom>
            <a:gradFill rotWithShape="1">
              <a:gsLst>
                <a:gs pos="0">
                  <a:srgbClr val="C4C2C0">
                    <a:alpha val="70000"/>
                  </a:srgbClr>
                </a:gs>
                <a:gs pos="100000">
                  <a:srgbClr val="FFFFFF">
                    <a:alpha val="70000"/>
                  </a:srgbClr>
                </a:gs>
              </a:gsLst>
              <a:lin ang="0"/>
            </a:gradFill>
          </p:spPr>
        </p:sp>
        <p:sp>
          <p:nvSpPr>
            <p:cNvPr id="12" name="TextBox 12"/>
            <p:cNvSpPr txBox="1"/>
            <p:nvPr/>
          </p:nvSpPr>
          <p:spPr>
            <a:xfrm>
              <a:off x="0" y="-57150"/>
              <a:ext cx="812800" cy="869950"/>
            </a:xfrm>
            <a:prstGeom prst="rect">
              <a:avLst/>
            </a:prstGeom>
          </p:spPr>
          <p:txBody>
            <a:bodyPr lIns="50800" tIns="50800" rIns="50800" bIns="50800" rtlCol="0" anchor="ctr"/>
            <a:lstStyle/>
            <a:p>
              <a:pPr algn="ctr">
                <a:lnSpc>
                  <a:spcPts val="2700"/>
                </a:lnSpc>
              </a:pPr>
              <a:endParaRPr/>
            </a:p>
          </p:txBody>
        </p:sp>
      </p:grpSp>
      <p:sp>
        <p:nvSpPr>
          <p:cNvPr id="13" name="TextBox 13"/>
          <p:cNvSpPr txBox="1"/>
          <p:nvPr/>
        </p:nvSpPr>
        <p:spPr>
          <a:xfrm>
            <a:off x="1115282" y="7289984"/>
            <a:ext cx="7508018" cy="1783077"/>
          </a:xfrm>
          <a:prstGeom prst="rect">
            <a:avLst/>
          </a:prstGeom>
        </p:spPr>
        <p:txBody>
          <a:bodyPr lIns="0" tIns="0" rIns="0" bIns="0" rtlCol="0" anchor="t">
            <a:spAutoFit/>
          </a:bodyPr>
          <a:lstStyle/>
          <a:p>
            <a:pPr algn="ctr">
              <a:lnSpc>
                <a:spcPts val="3570"/>
              </a:lnSpc>
            </a:pPr>
            <a:r>
              <a:rPr lang="en-US" sz="2550">
                <a:solidFill>
                  <a:srgbClr val="000000"/>
                </a:solidFill>
                <a:latin typeface="Libre Baskerville"/>
              </a:rPr>
              <a:t>Parlamentarians need all the basic documental support to study bills, submit amendments and prepare their debates as soon as possible</a:t>
            </a:r>
          </a:p>
        </p:txBody>
      </p:sp>
      <p:sp>
        <p:nvSpPr>
          <p:cNvPr id="14" name="AutoShape 14"/>
          <p:cNvSpPr/>
          <p:nvPr/>
        </p:nvSpPr>
        <p:spPr>
          <a:xfrm flipH="1">
            <a:off x="4833306" y="5654931"/>
            <a:ext cx="0" cy="1017742"/>
          </a:xfrm>
          <a:prstGeom prst="line">
            <a:avLst/>
          </a:prstGeom>
          <a:ln w="161925" cap="flat">
            <a:solidFill>
              <a:srgbClr val="000000"/>
            </a:solidFill>
            <a:prstDash val="solid"/>
            <a:headEnd type="none" w="sm" len="sm"/>
            <a:tailEnd type="arrow" w="med" len="sm"/>
          </a:ln>
        </p:spPr>
      </p:sp>
      <p:sp>
        <p:nvSpPr>
          <p:cNvPr id="15" name="TextBox 15"/>
          <p:cNvSpPr txBox="1"/>
          <p:nvPr/>
        </p:nvSpPr>
        <p:spPr>
          <a:xfrm>
            <a:off x="14493946" y="1489185"/>
            <a:ext cx="3640829" cy="365065"/>
          </a:xfrm>
          <a:prstGeom prst="rect">
            <a:avLst/>
          </a:prstGeom>
        </p:spPr>
        <p:txBody>
          <a:bodyPr lIns="0" tIns="0" rIns="0" bIns="0" rtlCol="0" anchor="t">
            <a:spAutoFit/>
          </a:bodyPr>
          <a:lstStyle/>
          <a:p>
            <a:pPr algn="r">
              <a:lnSpc>
                <a:spcPts val="2978"/>
              </a:lnSpc>
            </a:pPr>
            <a:r>
              <a:rPr lang="en-US" sz="2127">
                <a:solidFill>
                  <a:srgbClr val="000000"/>
                </a:solidFill>
                <a:latin typeface="Belleza"/>
              </a:rPr>
              <a:t>Working documents</a:t>
            </a:r>
          </a:p>
        </p:txBody>
      </p:sp>
      <p:grpSp>
        <p:nvGrpSpPr>
          <p:cNvPr id="16" name="Group 16"/>
          <p:cNvGrpSpPr/>
          <p:nvPr/>
        </p:nvGrpSpPr>
        <p:grpSpPr>
          <a:xfrm>
            <a:off x="10010005" y="3422377"/>
            <a:ext cx="7249295" cy="5482849"/>
            <a:chOff x="0" y="0"/>
            <a:chExt cx="9665727" cy="7310466"/>
          </a:xfrm>
        </p:grpSpPr>
        <p:sp>
          <p:nvSpPr>
            <p:cNvPr id="17" name="Freeform 17"/>
            <p:cNvSpPr/>
            <p:nvPr/>
          </p:nvSpPr>
          <p:spPr>
            <a:xfrm>
              <a:off x="0" y="0"/>
              <a:ext cx="9665727" cy="5287958"/>
            </a:xfrm>
            <a:custGeom>
              <a:avLst/>
              <a:gdLst/>
              <a:ahLst/>
              <a:cxnLst/>
              <a:rect l="l" t="t" r="r" b="b"/>
              <a:pathLst>
                <a:path w="9665727" h="5287958">
                  <a:moveTo>
                    <a:pt x="0" y="0"/>
                  </a:moveTo>
                  <a:lnTo>
                    <a:pt x="9665727" y="0"/>
                  </a:lnTo>
                  <a:lnTo>
                    <a:pt x="9665727" y="5287958"/>
                  </a:lnTo>
                  <a:lnTo>
                    <a:pt x="0" y="5287958"/>
                  </a:lnTo>
                  <a:lnTo>
                    <a:pt x="0" y="0"/>
                  </a:lnTo>
                  <a:close/>
                </a:path>
              </a:pathLst>
            </a:custGeom>
            <a:blipFill>
              <a:blip r:embed="rId4">
                <a:alphaModFix amt="78000"/>
              </a:blip>
              <a:stretch>
                <a:fillRect/>
              </a:stretch>
            </a:blipFill>
          </p:spPr>
        </p:sp>
        <p:sp>
          <p:nvSpPr>
            <p:cNvPr id="18" name="TextBox 18"/>
            <p:cNvSpPr txBox="1"/>
            <p:nvPr/>
          </p:nvSpPr>
          <p:spPr>
            <a:xfrm>
              <a:off x="1210894" y="5655736"/>
              <a:ext cx="7243939" cy="1654730"/>
            </a:xfrm>
            <a:prstGeom prst="rect">
              <a:avLst/>
            </a:prstGeom>
          </p:spPr>
          <p:txBody>
            <a:bodyPr lIns="0" tIns="0" rIns="0" bIns="0" rtlCol="0" anchor="t">
              <a:spAutoFit/>
            </a:bodyPr>
            <a:lstStyle/>
            <a:p>
              <a:pPr algn="ctr">
                <a:lnSpc>
                  <a:spcPts val="1683"/>
                </a:lnSpc>
              </a:pPr>
              <a:r>
                <a:rPr lang="en-US" sz="1202">
                  <a:solidFill>
                    <a:srgbClr val="000000"/>
                  </a:solidFill>
                  <a:latin typeface="Libre Baskerville"/>
                </a:rPr>
                <a:t>Rate of urgent procedure for bills</a:t>
              </a:r>
            </a:p>
            <a:p>
              <a:pPr algn="ctr">
                <a:lnSpc>
                  <a:spcPts val="1683"/>
                </a:lnSpc>
              </a:pPr>
              <a:r>
                <a:rPr lang="en-US" sz="1202">
                  <a:solidFill>
                    <a:srgbClr val="000000"/>
                  </a:solidFill>
                  <a:latin typeface="Libre Baskerville"/>
                </a:rPr>
                <a:t>(with a deadline of eight days for submitting amendments, as opposed to a deadline of fifteen days in the ordinary legislative procedure)</a:t>
              </a:r>
            </a:p>
            <a:p>
              <a:pPr algn="ctr">
                <a:lnSpc>
                  <a:spcPts val="1683"/>
                </a:lnSpc>
              </a:pPr>
              <a:r>
                <a:rPr lang="en-US" sz="1202">
                  <a:solidFill>
                    <a:srgbClr val="000000"/>
                  </a:solidFill>
                  <a:latin typeface="Libre Baskerville"/>
                </a:rPr>
                <a:t>1978-2023</a:t>
              </a:r>
            </a:p>
            <a:p>
              <a:pPr algn="ctr">
                <a:lnSpc>
                  <a:spcPts val="1683"/>
                </a:lnSpc>
                <a:spcBef>
                  <a:spcPct val="0"/>
                </a:spcBef>
              </a:pPr>
              <a:endParaRPr lang="en-US" sz="1202">
                <a:solidFill>
                  <a:srgbClr val="000000"/>
                </a:solidFill>
                <a:latin typeface="Libre Baskerville"/>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8000"/>
          </a:blip>
          <a:srcRect b="15572"/>
          <a:stretch>
            <a:fillRect/>
          </a:stretch>
        </p:blipFill>
        <p:spPr>
          <a:xfrm>
            <a:off x="0" y="0"/>
            <a:ext cx="18288000" cy="10287000"/>
          </a:xfrm>
          <a:prstGeom prst="rect">
            <a:avLst/>
          </a:prstGeom>
        </p:spPr>
      </p:pic>
      <p:sp>
        <p:nvSpPr>
          <p:cNvPr id="3" name="TextBox 3"/>
          <p:cNvSpPr txBox="1"/>
          <p:nvPr/>
        </p:nvSpPr>
        <p:spPr>
          <a:xfrm>
            <a:off x="1028700" y="788750"/>
            <a:ext cx="13807180" cy="906780"/>
          </a:xfrm>
          <a:prstGeom prst="rect">
            <a:avLst/>
          </a:prstGeom>
          <a:effectLst>
            <a:outerShdw blurRad="50800" dist="38100" dir="2700000" algn="tl" rotWithShape="0">
              <a:prstClr val="black">
                <a:alpha val="40000"/>
              </a:prstClr>
            </a:outerShdw>
          </a:effectLst>
        </p:spPr>
        <p:txBody>
          <a:bodyPr lIns="0" tIns="0" rIns="0" bIns="0" rtlCol="0" anchor="t">
            <a:spAutoFit/>
          </a:bodyPr>
          <a:lstStyle/>
          <a:p>
            <a:pPr>
              <a:lnSpc>
                <a:spcPts val="6884"/>
              </a:lnSpc>
            </a:pPr>
            <a:r>
              <a:rPr lang="en-US" sz="6749" dirty="0">
                <a:solidFill>
                  <a:srgbClr val="000000"/>
                </a:solidFill>
                <a:latin typeface="Belleza"/>
              </a:rPr>
              <a:t>Origin of the working documents (WD)</a:t>
            </a:r>
          </a:p>
        </p:txBody>
      </p:sp>
      <p:sp>
        <p:nvSpPr>
          <p:cNvPr id="4" name="Freeform 4"/>
          <p:cNvSpPr/>
          <p:nvPr/>
        </p:nvSpPr>
        <p:spPr>
          <a:xfrm>
            <a:off x="15073113" y="176281"/>
            <a:ext cx="3061662" cy="1522182"/>
          </a:xfrm>
          <a:custGeom>
            <a:avLst/>
            <a:gdLst/>
            <a:ahLst/>
            <a:cxnLst/>
            <a:rect l="l" t="t" r="r" b="b"/>
            <a:pathLst>
              <a:path w="3061662" h="1522182">
                <a:moveTo>
                  <a:pt x="0" y="0"/>
                </a:moveTo>
                <a:lnTo>
                  <a:pt x="3061662" y="0"/>
                </a:lnTo>
                <a:lnTo>
                  <a:pt x="3061662" y="1522182"/>
                </a:lnTo>
                <a:lnTo>
                  <a:pt x="0" y="1522182"/>
                </a:lnTo>
                <a:lnTo>
                  <a:pt x="0" y="0"/>
                </a:lnTo>
                <a:close/>
              </a:path>
            </a:pathLst>
          </a:custGeom>
          <a:blipFill>
            <a:blip r:embed="rId3"/>
            <a:stretch>
              <a:fillRect/>
            </a:stretch>
          </a:blipFill>
        </p:spPr>
      </p:sp>
      <p:grpSp>
        <p:nvGrpSpPr>
          <p:cNvPr id="5" name="Group 5"/>
          <p:cNvGrpSpPr/>
          <p:nvPr/>
        </p:nvGrpSpPr>
        <p:grpSpPr>
          <a:xfrm>
            <a:off x="2221406" y="1854250"/>
            <a:ext cx="7185337" cy="1259173"/>
            <a:chOff x="0" y="0"/>
            <a:chExt cx="9580450" cy="1678898"/>
          </a:xfrm>
        </p:grpSpPr>
        <p:grpSp>
          <p:nvGrpSpPr>
            <p:cNvPr id="6" name="Group 6"/>
            <p:cNvGrpSpPr/>
            <p:nvPr/>
          </p:nvGrpSpPr>
          <p:grpSpPr>
            <a:xfrm>
              <a:off x="0" y="0"/>
              <a:ext cx="9580450" cy="1678898"/>
              <a:chOff x="0" y="0"/>
              <a:chExt cx="2397978" cy="420227"/>
            </a:xfrm>
          </p:grpSpPr>
          <p:sp>
            <p:nvSpPr>
              <p:cNvPr id="7" name="Freeform 7"/>
              <p:cNvSpPr/>
              <p:nvPr/>
            </p:nvSpPr>
            <p:spPr>
              <a:xfrm>
                <a:off x="0" y="0"/>
                <a:ext cx="2397978" cy="420227"/>
              </a:xfrm>
              <a:custGeom>
                <a:avLst/>
                <a:gdLst/>
                <a:ahLst/>
                <a:cxnLst/>
                <a:rect l="l" t="t" r="r" b="b"/>
                <a:pathLst>
                  <a:path w="2397978" h="420227">
                    <a:moveTo>
                      <a:pt x="43366" y="0"/>
                    </a:moveTo>
                    <a:lnTo>
                      <a:pt x="2354612" y="0"/>
                    </a:lnTo>
                    <a:cubicBezTo>
                      <a:pt x="2366113" y="0"/>
                      <a:pt x="2377144" y="4569"/>
                      <a:pt x="2385276" y="12702"/>
                    </a:cubicBezTo>
                    <a:cubicBezTo>
                      <a:pt x="2393409" y="20834"/>
                      <a:pt x="2397978" y="31864"/>
                      <a:pt x="2397978" y="43366"/>
                    </a:cubicBezTo>
                    <a:lnTo>
                      <a:pt x="2397978" y="376861"/>
                    </a:lnTo>
                    <a:cubicBezTo>
                      <a:pt x="2397978" y="388362"/>
                      <a:pt x="2393409" y="399392"/>
                      <a:pt x="2385276" y="407525"/>
                    </a:cubicBezTo>
                    <a:cubicBezTo>
                      <a:pt x="2377144" y="415658"/>
                      <a:pt x="2366113" y="420227"/>
                      <a:pt x="2354612" y="420227"/>
                    </a:cubicBezTo>
                    <a:lnTo>
                      <a:pt x="43366" y="420227"/>
                    </a:lnTo>
                    <a:cubicBezTo>
                      <a:pt x="31864" y="420227"/>
                      <a:pt x="20834" y="415658"/>
                      <a:pt x="12702" y="407525"/>
                    </a:cubicBezTo>
                    <a:cubicBezTo>
                      <a:pt x="4569" y="399392"/>
                      <a:pt x="0" y="388362"/>
                      <a:pt x="0" y="376861"/>
                    </a:cubicBezTo>
                    <a:lnTo>
                      <a:pt x="0" y="43366"/>
                    </a:lnTo>
                    <a:cubicBezTo>
                      <a:pt x="0" y="31864"/>
                      <a:pt x="4569" y="20834"/>
                      <a:pt x="12702" y="12702"/>
                    </a:cubicBezTo>
                    <a:cubicBezTo>
                      <a:pt x="20834" y="4569"/>
                      <a:pt x="31864" y="0"/>
                      <a:pt x="43366" y="0"/>
                    </a:cubicBezTo>
                    <a:close/>
                  </a:path>
                </a:pathLst>
              </a:custGeom>
              <a:gradFill rotWithShape="1">
                <a:gsLst>
                  <a:gs pos="0">
                    <a:srgbClr val="C4C2C0">
                      <a:alpha val="70000"/>
                    </a:srgbClr>
                  </a:gs>
                  <a:gs pos="100000">
                    <a:srgbClr val="FFFFFF">
                      <a:alpha val="70000"/>
                    </a:srgbClr>
                  </a:gs>
                </a:gsLst>
                <a:lin ang="0"/>
              </a:gra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2699"/>
                  </a:lnSpc>
                </a:pPr>
                <a:endParaRPr/>
              </a:p>
            </p:txBody>
          </p:sp>
        </p:grpSp>
        <p:sp>
          <p:nvSpPr>
            <p:cNvPr id="9" name="TextBox 9"/>
            <p:cNvSpPr txBox="1"/>
            <p:nvPr/>
          </p:nvSpPr>
          <p:spPr>
            <a:xfrm>
              <a:off x="583494" y="361897"/>
              <a:ext cx="8413462" cy="912066"/>
            </a:xfrm>
            <a:prstGeom prst="rect">
              <a:avLst/>
            </a:prstGeom>
          </p:spPr>
          <p:txBody>
            <a:bodyPr lIns="0" tIns="0" rIns="0" bIns="0" rtlCol="0" anchor="t">
              <a:spAutoFit/>
            </a:bodyPr>
            <a:lstStyle/>
            <a:p>
              <a:pPr algn="ctr">
                <a:lnSpc>
                  <a:spcPts val="2817"/>
                </a:lnSpc>
              </a:pPr>
              <a:r>
                <a:rPr lang="en-US" sz="2012">
                  <a:solidFill>
                    <a:srgbClr val="000000"/>
                  </a:solidFill>
                  <a:latin typeface="Libre Baskerville"/>
                </a:rPr>
                <a:t>Elements or parts of the dossiers that were asked for more urgently by our users</a:t>
              </a:r>
            </a:p>
          </p:txBody>
        </p:sp>
      </p:grpSp>
      <p:sp>
        <p:nvSpPr>
          <p:cNvPr id="10" name="Freeform 10"/>
          <p:cNvSpPr/>
          <p:nvPr/>
        </p:nvSpPr>
        <p:spPr>
          <a:xfrm>
            <a:off x="1620834" y="3830769"/>
            <a:ext cx="4193241" cy="5930335"/>
          </a:xfrm>
          <a:custGeom>
            <a:avLst/>
            <a:gdLst/>
            <a:ahLst/>
            <a:cxnLst/>
            <a:rect l="l" t="t" r="r" b="b"/>
            <a:pathLst>
              <a:path w="4193241" h="5930335">
                <a:moveTo>
                  <a:pt x="0" y="0"/>
                </a:moveTo>
                <a:lnTo>
                  <a:pt x="4193241" y="0"/>
                </a:lnTo>
                <a:lnTo>
                  <a:pt x="4193241" y="5930335"/>
                </a:lnTo>
                <a:lnTo>
                  <a:pt x="0" y="5930335"/>
                </a:lnTo>
                <a:lnTo>
                  <a:pt x="0" y="0"/>
                </a:lnTo>
                <a:close/>
              </a:path>
            </a:pathLst>
          </a:custGeom>
          <a:blipFill>
            <a:blip r:embed="rId4"/>
            <a:stretch>
              <a:fillRect/>
            </a:stretch>
          </a:blipFill>
        </p:spPr>
      </p:sp>
      <p:sp>
        <p:nvSpPr>
          <p:cNvPr id="11" name="Freeform 11"/>
          <p:cNvSpPr/>
          <p:nvPr/>
        </p:nvSpPr>
        <p:spPr>
          <a:xfrm>
            <a:off x="771693" y="3555207"/>
            <a:ext cx="5042381" cy="3389638"/>
          </a:xfrm>
          <a:custGeom>
            <a:avLst/>
            <a:gdLst/>
            <a:ahLst/>
            <a:cxnLst/>
            <a:rect l="l" t="t" r="r" b="b"/>
            <a:pathLst>
              <a:path w="5042381" h="3389638">
                <a:moveTo>
                  <a:pt x="0" y="0"/>
                </a:moveTo>
                <a:lnTo>
                  <a:pt x="5042382" y="0"/>
                </a:lnTo>
                <a:lnTo>
                  <a:pt x="5042382" y="3389638"/>
                </a:lnTo>
                <a:lnTo>
                  <a:pt x="0" y="3389638"/>
                </a:lnTo>
                <a:lnTo>
                  <a:pt x="0" y="0"/>
                </a:lnTo>
                <a:close/>
              </a:path>
            </a:pathLst>
          </a:custGeom>
          <a:blipFill>
            <a:blip r:embed="rId5"/>
            <a:stretch>
              <a:fillRect/>
            </a:stretch>
          </a:blipFill>
        </p:spPr>
      </p:sp>
      <p:sp>
        <p:nvSpPr>
          <p:cNvPr id="12" name="Freeform 12"/>
          <p:cNvSpPr/>
          <p:nvPr/>
        </p:nvSpPr>
        <p:spPr>
          <a:xfrm>
            <a:off x="1463557" y="6944845"/>
            <a:ext cx="4588783" cy="3124156"/>
          </a:xfrm>
          <a:custGeom>
            <a:avLst/>
            <a:gdLst/>
            <a:ahLst/>
            <a:cxnLst/>
            <a:rect l="l" t="t" r="r" b="b"/>
            <a:pathLst>
              <a:path w="4588783" h="3124156">
                <a:moveTo>
                  <a:pt x="0" y="0"/>
                </a:moveTo>
                <a:lnTo>
                  <a:pt x="4588784" y="0"/>
                </a:lnTo>
                <a:lnTo>
                  <a:pt x="4588784" y="3124156"/>
                </a:lnTo>
                <a:lnTo>
                  <a:pt x="0" y="3124156"/>
                </a:lnTo>
                <a:lnTo>
                  <a:pt x="0" y="0"/>
                </a:lnTo>
                <a:close/>
              </a:path>
            </a:pathLst>
          </a:custGeom>
          <a:blipFill>
            <a:blip r:embed="rId6"/>
            <a:stretch>
              <a:fillRect/>
            </a:stretch>
          </a:blipFill>
        </p:spPr>
      </p:sp>
      <p:sp>
        <p:nvSpPr>
          <p:cNvPr id="13" name="AutoShape 13"/>
          <p:cNvSpPr/>
          <p:nvPr/>
        </p:nvSpPr>
        <p:spPr>
          <a:xfrm>
            <a:off x="6052341" y="5269076"/>
            <a:ext cx="1557514" cy="0"/>
          </a:xfrm>
          <a:prstGeom prst="line">
            <a:avLst/>
          </a:prstGeom>
          <a:ln w="38100" cap="rnd">
            <a:solidFill>
              <a:srgbClr val="000000"/>
            </a:solidFill>
            <a:prstDash val="sysDash"/>
            <a:headEnd type="none" w="sm" len="sm"/>
            <a:tailEnd type="triangle" w="lg" len="med"/>
          </a:ln>
        </p:spPr>
      </p:sp>
      <p:sp>
        <p:nvSpPr>
          <p:cNvPr id="14" name="AutoShape 14"/>
          <p:cNvSpPr/>
          <p:nvPr/>
        </p:nvSpPr>
        <p:spPr>
          <a:xfrm>
            <a:off x="6229002" y="8525973"/>
            <a:ext cx="1380853" cy="0"/>
          </a:xfrm>
          <a:prstGeom prst="line">
            <a:avLst/>
          </a:prstGeom>
          <a:ln w="38100" cap="rnd">
            <a:solidFill>
              <a:srgbClr val="000000"/>
            </a:solidFill>
            <a:prstDash val="sysDash"/>
            <a:headEnd type="none" w="sm" len="sm"/>
            <a:tailEnd type="triangle" w="lg" len="med"/>
          </a:ln>
        </p:spPr>
      </p:sp>
      <p:sp>
        <p:nvSpPr>
          <p:cNvPr id="15" name="Freeform 15"/>
          <p:cNvSpPr/>
          <p:nvPr/>
        </p:nvSpPr>
        <p:spPr>
          <a:xfrm>
            <a:off x="13138378" y="3555207"/>
            <a:ext cx="2583124" cy="3653209"/>
          </a:xfrm>
          <a:custGeom>
            <a:avLst/>
            <a:gdLst/>
            <a:ahLst/>
            <a:cxnLst/>
            <a:rect l="l" t="t" r="r" b="b"/>
            <a:pathLst>
              <a:path w="2583124" h="3653209">
                <a:moveTo>
                  <a:pt x="0" y="0"/>
                </a:moveTo>
                <a:lnTo>
                  <a:pt x="2583123" y="0"/>
                </a:lnTo>
                <a:lnTo>
                  <a:pt x="2583123" y="3653209"/>
                </a:lnTo>
                <a:lnTo>
                  <a:pt x="0" y="3653209"/>
                </a:lnTo>
                <a:lnTo>
                  <a:pt x="0" y="0"/>
                </a:lnTo>
                <a:close/>
              </a:path>
            </a:pathLst>
          </a:custGeom>
          <a:blipFill>
            <a:blip r:embed="rId7"/>
            <a:stretch>
              <a:fillRect/>
            </a:stretch>
          </a:blipFill>
        </p:spPr>
      </p:sp>
      <p:sp>
        <p:nvSpPr>
          <p:cNvPr id="16" name="AutoShape 16"/>
          <p:cNvSpPr/>
          <p:nvPr/>
        </p:nvSpPr>
        <p:spPr>
          <a:xfrm>
            <a:off x="14410334" y="7348931"/>
            <a:ext cx="0" cy="974201"/>
          </a:xfrm>
          <a:prstGeom prst="line">
            <a:avLst/>
          </a:prstGeom>
          <a:ln w="38100" cap="rnd">
            <a:solidFill>
              <a:srgbClr val="000000"/>
            </a:solidFill>
            <a:prstDash val="sysDash"/>
            <a:headEnd type="none" w="sm" len="sm"/>
            <a:tailEnd type="triangle" w="lg" len="med"/>
          </a:ln>
        </p:spPr>
      </p:sp>
      <p:sp>
        <p:nvSpPr>
          <p:cNvPr id="17" name="TextBox 17"/>
          <p:cNvSpPr txBox="1"/>
          <p:nvPr/>
        </p:nvSpPr>
        <p:spPr>
          <a:xfrm>
            <a:off x="12876600" y="8651652"/>
            <a:ext cx="3106679" cy="263777"/>
          </a:xfrm>
          <a:prstGeom prst="rect">
            <a:avLst/>
          </a:prstGeom>
        </p:spPr>
        <p:txBody>
          <a:bodyPr lIns="0" tIns="0" rIns="0" bIns="0" rtlCol="0" anchor="t">
            <a:spAutoFit/>
          </a:bodyPr>
          <a:lstStyle/>
          <a:p>
            <a:pPr algn="ctr">
              <a:lnSpc>
                <a:spcPts val="2164"/>
              </a:lnSpc>
              <a:spcBef>
                <a:spcPct val="0"/>
              </a:spcBef>
            </a:pPr>
            <a:r>
              <a:rPr lang="en-US" sz="1546">
                <a:solidFill>
                  <a:srgbClr val="000000"/>
                </a:solidFill>
                <a:latin typeface="Libre Baskerville"/>
              </a:rPr>
              <a:t>Studies WD</a:t>
            </a:r>
          </a:p>
        </p:txBody>
      </p:sp>
      <p:sp>
        <p:nvSpPr>
          <p:cNvPr id="18" name="Freeform 18"/>
          <p:cNvSpPr/>
          <p:nvPr/>
        </p:nvSpPr>
        <p:spPr>
          <a:xfrm>
            <a:off x="12158237" y="3555207"/>
            <a:ext cx="4543404" cy="3627616"/>
          </a:xfrm>
          <a:custGeom>
            <a:avLst/>
            <a:gdLst/>
            <a:ahLst/>
            <a:cxnLst/>
            <a:rect l="l" t="t" r="r" b="b"/>
            <a:pathLst>
              <a:path w="4543404" h="3627616">
                <a:moveTo>
                  <a:pt x="0" y="0"/>
                </a:moveTo>
                <a:lnTo>
                  <a:pt x="4543405" y="0"/>
                </a:lnTo>
                <a:lnTo>
                  <a:pt x="4543405" y="3627616"/>
                </a:lnTo>
                <a:lnTo>
                  <a:pt x="0" y="3627616"/>
                </a:lnTo>
                <a:lnTo>
                  <a:pt x="0" y="0"/>
                </a:lnTo>
                <a:close/>
              </a:path>
            </a:pathLst>
          </a:custGeom>
          <a:blipFill>
            <a:blip r:embed="rId8"/>
            <a:stretch>
              <a:fillRect/>
            </a:stretch>
          </a:blipFill>
        </p:spPr>
      </p:sp>
      <p:sp>
        <p:nvSpPr>
          <p:cNvPr id="19" name="TextBox 19"/>
          <p:cNvSpPr txBox="1"/>
          <p:nvPr/>
        </p:nvSpPr>
        <p:spPr>
          <a:xfrm>
            <a:off x="14493946" y="1489185"/>
            <a:ext cx="3640829" cy="365065"/>
          </a:xfrm>
          <a:prstGeom prst="rect">
            <a:avLst/>
          </a:prstGeom>
        </p:spPr>
        <p:txBody>
          <a:bodyPr lIns="0" tIns="0" rIns="0" bIns="0" rtlCol="0" anchor="t">
            <a:spAutoFit/>
          </a:bodyPr>
          <a:lstStyle/>
          <a:p>
            <a:pPr algn="r">
              <a:lnSpc>
                <a:spcPts val="2978"/>
              </a:lnSpc>
            </a:pPr>
            <a:r>
              <a:rPr lang="en-US" sz="2127">
                <a:solidFill>
                  <a:srgbClr val="000000"/>
                </a:solidFill>
                <a:latin typeface="Belleza"/>
              </a:rPr>
              <a:t>Working documents</a:t>
            </a:r>
          </a:p>
        </p:txBody>
      </p:sp>
      <p:sp>
        <p:nvSpPr>
          <p:cNvPr id="20" name="TextBox 20"/>
          <p:cNvSpPr txBox="1"/>
          <p:nvPr/>
        </p:nvSpPr>
        <p:spPr>
          <a:xfrm>
            <a:off x="7847980" y="4918048"/>
            <a:ext cx="3498977" cy="790515"/>
          </a:xfrm>
          <a:prstGeom prst="rect">
            <a:avLst/>
          </a:prstGeom>
        </p:spPr>
        <p:txBody>
          <a:bodyPr lIns="0" tIns="0" rIns="0" bIns="0" rtlCol="0" anchor="t">
            <a:spAutoFit/>
          </a:bodyPr>
          <a:lstStyle/>
          <a:p>
            <a:pPr algn="ctr">
              <a:lnSpc>
                <a:spcPts val="2103"/>
              </a:lnSpc>
            </a:pPr>
            <a:r>
              <a:rPr lang="en-US" sz="1502">
                <a:solidFill>
                  <a:srgbClr val="000000"/>
                </a:solidFill>
                <a:latin typeface="Libre Baskerville"/>
              </a:rPr>
              <a:t>Accompanying documentation</a:t>
            </a:r>
            <a:r>
              <a:rPr lang="en-US" sz="1502">
                <a:solidFill>
                  <a:srgbClr val="000000"/>
                </a:solidFill>
                <a:latin typeface="Libre Baskerville Italics"/>
              </a:rPr>
              <a:t> </a:t>
            </a:r>
            <a:r>
              <a:rPr lang="en-US" sz="1502">
                <a:solidFill>
                  <a:srgbClr val="000000"/>
                </a:solidFill>
                <a:latin typeface="Libre Baskerville"/>
              </a:rPr>
              <a:t>WD</a:t>
            </a:r>
          </a:p>
          <a:p>
            <a:pPr algn="ctr">
              <a:lnSpc>
                <a:spcPts val="2103"/>
              </a:lnSpc>
              <a:spcBef>
                <a:spcPct val="0"/>
              </a:spcBef>
            </a:pPr>
            <a:r>
              <a:rPr lang="en-US" sz="1502">
                <a:solidFill>
                  <a:srgbClr val="000000"/>
                </a:solidFill>
                <a:latin typeface="Libre Baskerville"/>
              </a:rPr>
              <a:t>(documents sent by the government along with the bill) </a:t>
            </a:r>
          </a:p>
        </p:txBody>
      </p:sp>
      <p:sp>
        <p:nvSpPr>
          <p:cNvPr id="21" name="TextBox 21"/>
          <p:cNvSpPr txBox="1"/>
          <p:nvPr/>
        </p:nvSpPr>
        <p:spPr>
          <a:xfrm>
            <a:off x="8211740" y="8097378"/>
            <a:ext cx="2771457" cy="790515"/>
          </a:xfrm>
          <a:prstGeom prst="rect">
            <a:avLst/>
          </a:prstGeom>
        </p:spPr>
        <p:txBody>
          <a:bodyPr lIns="0" tIns="0" rIns="0" bIns="0" rtlCol="0" anchor="t">
            <a:spAutoFit/>
          </a:bodyPr>
          <a:lstStyle/>
          <a:p>
            <a:pPr algn="ctr">
              <a:lnSpc>
                <a:spcPts val="2103"/>
              </a:lnSpc>
            </a:pPr>
            <a:r>
              <a:rPr lang="en-US" sz="1502">
                <a:solidFill>
                  <a:srgbClr val="000000"/>
                </a:solidFill>
                <a:latin typeface="Libre Baskerville"/>
              </a:rPr>
              <a:t>Comparative texts WD</a:t>
            </a:r>
          </a:p>
          <a:p>
            <a:pPr algn="ctr">
              <a:lnSpc>
                <a:spcPts val="2103"/>
              </a:lnSpc>
              <a:spcBef>
                <a:spcPct val="0"/>
              </a:spcBef>
            </a:pPr>
            <a:r>
              <a:rPr lang="en-US" sz="1502">
                <a:solidFill>
                  <a:srgbClr val="000000"/>
                </a:solidFill>
                <a:latin typeface="Libre Baskerville"/>
              </a:rPr>
              <a:t>( legislative changes proposed in the bill)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fltVal val="0"/>
                                          </p:val>
                                        </p:tav>
                                        <p:tav tm="100000">
                                          <p:val>
                                            <p:strVal val="#ppt_w"/>
                                          </p:val>
                                        </p:tav>
                                      </p:tavLst>
                                    </p:anim>
                                    <p:anim calcmode="lin" valueType="num">
                                      <p:cBhvr>
                                        <p:cTn id="8" dur="750" fill="hold"/>
                                        <p:tgtEl>
                                          <p:spTgt spid="11"/>
                                        </p:tgtEl>
                                        <p:attrNameLst>
                                          <p:attrName>ppt_h</p:attrName>
                                        </p:attrNameLst>
                                      </p:cBhvr>
                                      <p:tavLst>
                                        <p:tav tm="0">
                                          <p:val>
                                            <p:fltVal val="0"/>
                                          </p:val>
                                        </p:tav>
                                        <p:tav tm="100000">
                                          <p:val>
                                            <p:strVal val="#ppt_h"/>
                                          </p:val>
                                        </p:tav>
                                      </p:tavLst>
                                    </p:anim>
                                    <p:animEffect transition="in" filter="fade">
                                      <p:cBhvr>
                                        <p:cTn id="9" dur="7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750" fill="hold"/>
                                        <p:tgtEl>
                                          <p:spTgt spid="12"/>
                                        </p:tgtEl>
                                        <p:attrNameLst>
                                          <p:attrName>ppt_w</p:attrName>
                                        </p:attrNameLst>
                                      </p:cBhvr>
                                      <p:tavLst>
                                        <p:tav tm="0">
                                          <p:val>
                                            <p:fltVal val="0"/>
                                          </p:val>
                                        </p:tav>
                                        <p:tav tm="100000">
                                          <p:val>
                                            <p:strVal val="#ppt_w"/>
                                          </p:val>
                                        </p:tav>
                                      </p:tavLst>
                                    </p:anim>
                                    <p:anim calcmode="lin" valueType="num">
                                      <p:cBhvr>
                                        <p:cTn id="15" dur="750" fill="hold"/>
                                        <p:tgtEl>
                                          <p:spTgt spid="12"/>
                                        </p:tgtEl>
                                        <p:attrNameLst>
                                          <p:attrName>ppt_h</p:attrName>
                                        </p:attrNameLst>
                                      </p:cBhvr>
                                      <p:tavLst>
                                        <p:tav tm="0">
                                          <p:val>
                                            <p:fltVal val="0"/>
                                          </p:val>
                                        </p:tav>
                                        <p:tav tm="100000">
                                          <p:val>
                                            <p:strVal val="#ppt_h"/>
                                          </p:val>
                                        </p:tav>
                                      </p:tavLst>
                                    </p:anim>
                                    <p:animEffect transition="in" filter="fade">
                                      <p:cBhvr>
                                        <p:cTn id="16" dur="75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750" fill="hold"/>
                                        <p:tgtEl>
                                          <p:spTgt spid="18"/>
                                        </p:tgtEl>
                                        <p:attrNameLst>
                                          <p:attrName>ppt_w</p:attrName>
                                        </p:attrNameLst>
                                      </p:cBhvr>
                                      <p:tavLst>
                                        <p:tav tm="0">
                                          <p:val>
                                            <p:fltVal val="0"/>
                                          </p:val>
                                        </p:tav>
                                        <p:tav tm="100000">
                                          <p:val>
                                            <p:strVal val="#ppt_w"/>
                                          </p:val>
                                        </p:tav>
                                      </p:tavLst>
                                    </p:anim>
                                    <p:anim calcmode="lin" valueType="num">
                                      <p:cBhvr>
                                        <p:cTn id="22" dur="750" fill="hold"/>
                                        <p:tgtEl>
                                          <p:spTgt spid="18"/>
                                        </p:tgtEl>
                                        <p:attrNameLst>
                                          <p:attrName>ppt_h</p:attrName>
                                        </p:attrNameLst>
                                      </p:cBhvr>
                                      <p:tavLst>
                                        <p:tav tm="0">
                                          <p:val>
                                            <p:fltVal val="0"/>
                                          </p:val>
                                        </p:tav>
                                        <p:tav tm="100000">
                                          <p:val>
                                            <p:strVal val="#ppt_h"/>
                                          </p:val>
                                        </p:tav>
                                      </p:tavLst>
                                    </p:anim>
                                    <p:animEffect transition="in" filter="fade">
                                      <p:cBhvr>
                                        <p:cTn id="23"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8000"/>
          </a:blip>
          <a:srcRect b="15572"/>
          <a:stretch>
            <a:fillRect/>
          </a:stretch>
        </p:blipFill>
        <p:spPr>
          <a:xfrm>
            <a:off x="0" y="0"/>
            <a:ext cx="18288000" cy="10287000"/>
          </a:xfrm>
          <a:prstGeom prst="rect">
            <a:avLst/>
          </a:prstGeom>
        </p:spPr>
      </p:pic>
      <p:sp>
        <p:nvSpPr>
          <p:cNvPr id="3" name="TextBox 3"/>
          <p:cNvSpPr txBox="1"/>
          <p:nvPr/>
        </p:nvSpPr>
        <p:spPr>
          <a:xfrm>
            <a:off x="1028700" y="788750"/>
            <a:ext cx="13807180" cy="1773555"/>
          </a:xfrm>
          <a:prstGeom prst="rect">
            <a:avLst/>
          </a:prstGeom>
          <a:effectLst>
            <a:outerShdw blurRad="50800" dist="38100" dir="2700000" algn="tl" rotWithShape="0">
              <a:prstClr val="black">
                <a:alpha val="40000"/>
              </a:prstClr>
            </a:outerShdw>
          </a:effectLst>
        </p:spPr>
        <p:txBody>
          <a:bodyPr lIns="0" tIns="0" rIns="0" bIns="0" rtlCol="0" anchor="t">
            <a:spAutoFit/>
          </a:bodyPr>
          <a:lstStyle/>
          <a:p>
            <a:pPr>
              <a:lnSpc>
                <a:spcPts val="6884"/>
              </a:lnSpc>
            </a:pPr>
            <a:r>
              <a:rPr lang="en-US" sz="6749" dirty="0">
                <a:solidFill>
                  <a:srgbClr val="000000"/>
                </a:solidFill>
                <a:latin typeface="Belleza"/>
              </a:rPr>
              <a:t>Timing of the elaboration and distribution of the Working documents</a:t>
            </a:r>
          </a:p>
        </p:txBody>
      </p:sp>
      <p:sp>
        <p:nvSpPr>
          <p:cNvPr id="4" name="Freeform 4"/>
          <p:cNvSpPr/>
          <p:nvPr/>
        </p:nvSpPr>
        <p:spPr>
          <a:xfrm>
            <a:off x="15073113" y="176281"/>
            <a:ext cx="3061662" cy="1522182"/>
          </a:xfrm>
          <a:custGeom>
            <a:avLst/>
            <a:gdLst/>
            <a:ahLst/>
            <a:cxnLst/>
            <a:rect l="l" t="t" r="r" b="b"/>
            <a:pathLst>
              <a:path w="3061662" h="1522182">
                <a:moveTo>
                  <a:pt x="0" y="0"/>
                </a:moveTo>
                <a:lnTo>
                  <a:pt x="3061662" y="0"/>
                </a:lnTo>
                <a:lnTo>
                  <a:pt x="3061662" y="1522182"/>
                </a:lnTo>
                <a:lnTo>
                  <a:pt x="0" y="1522182"/>
                </a:lnTo>
                <a:lnTo>
                  <a:pt x="0" y="0"/>
                </a:lnTo>
                <a:close/>
              </a:path>
            </a:pathLst>
          </a:custGeom>
          <a:blipFill>
            <a:blip r:embed="rId3"/>
            <a:stretch>
              <a:fillRect/>
            </a:stretch>
          </a:blipFill>
        </p:spPr>
      </p:sp>
      <p:sp>
        <p:nvSpPr>
          <p:cNvPr id="5" name="TextBox 5"/>
          <p:cNvSpPr txBox="1"/>
          <p:nvPr/>
        </p:nvSpPr>
        <p:spPr>
          <a:xfrm>
            <a:off x="14493946" y="1489185"/>
            <a:ext cx="3640829" cy="365065"/>
          </a:xfrm>
          <a:prstGeom prst="rect">
            <a:avLst/>
          </a:prstGeom>
        </p:spPr>
        <p:txBody>
          <a:bodyPr lIns="0" tIns="0" rIns="0" bIns="0" rtlCol="0" anchor="t">
            <a:spAutoFit/>
          </a:bodyPr>
          <a:lstStyle/>
          <a:p>
            <a:pPr algn="r">
              <a:lnSpc>
                <a:spcPts val="2978"/>
              </a:lnSpc>
            </a:pPr>
            <a:r>
              <a:rPr lang="en-US" sz="2127">
                <a:solidFill>
                  <a:srgbClr val="000000"/>
                </a:solidFill>
                <a:latin typeface="Belleza"/>
              </a:rPr>
              <a:t>Working documents</a:t>
            </a:r>
          </a:p>
        </p:txBody>
      </p:sp>
      <p:grpSp>
        <p:nvGrpSpPr>
          <p:cNvPr id="6" name="Group 6"/>
          <p:cNvGrpSpPr/>
          <p:nvPr/>
        </p:nvGrpSpPr>
        <p:grpSpPr>
          <a:xfrm>
            <a:off x="2564441" y="4752912"/>
            <a:ext cx="6000688" cy="4505388"/>
            <a:chOff x="0" y="0"/>
            <a:chExt cx="1875784" cy="1408361"/>
          </a:xfrm>
        </p:grpSpPr>
        <p:sp>
          <p:nvSpPr>
            <p:cNvPr id="7" name="Freeform 7"/>
            <p:cNvSpPr/>
            <p:nvPr/>
          </p:nvSpPr>
          <p:spPr>
            <a:xfrm>
              <a:off x="0" y="0"/>
              <a:ext cx="1875785" cy="1408361"/>
            </a:xfrm>
            <a:custGeom>
              <a:avLst/>
              <a:gdLst/>
              <a:ahLst/>
              <a:cxnLst/>
              <a:rect l="l" t="t" r="r" b="b"/>
              <a:pathLst>
                <a:path w="1875785" h="1408361">
                  <a:moveTo>
                    <a:pt x="65799" y="0"/>
                  </a:moveTo>
                  <a:lnTo>
                    <a:pt x="1809986" y="0"/>
                  </a:lnTo>
                  <a:cubicBezTo>
                    <a:pt x="1846325" y="0"/>
                    <a:pt x="1875785" y="29459"/>
                    <a:pt x="1875785" y="65799"/>
                  </a:cubicBezTo>
                  <a:lnTo>
                    <a:pt x="1875785" y="1342562"/>
                  </a:lnTo>
                  <a:cubicBezTo>
                    <a:pt x="1875785" y="1378902"/>
                    <a:pt x="1846325" y="1408361"/>
                    <a:pt x="1809986" y="1408361"/>
                  </a:cubicBezTo>
                  <a:lnTo>
                    <a:pt x="65799" y="1408361"/>
                  </a:lnTo>
                  <a:cubicBezTo>
                    <a:pt x="29459" y="1408361"/>
                    <a:pt x="0" y="1378902"/>
                    <a:pt x="0" y="1342562"/>
                  </a:cubicBezTo>
                  <a:lnTo>
                    <a:pt x="0" y="65799"/>
                  </a:lnTo>
                  <a:cubicBezTo>
                    <a:pt x="0" y="29459"/>
                    <a:pt x="29459" y="0"/>
                    <a:pt x="65799" y="0"/>
                  </a:cubicBezTo>
                  <a:close/>
                </a:path>
              </a:pathLst>
            </a:custGeom>
            <a:gradFill rotWithShape="1">
              <a:gsLst>
                <a:gs pos="0">
                  <a:srgbClr val="C4C2C0">
                    <a:alpha val="70000"/>
                  </a:srgbClr>
                </a:gs>
                <a:gs pos="100000">
                  <a:srgbClr val="FFFFFF">
                    <a:alpha val="70000"/>
                  </a:srgbClr>
                </a:gs>
              </a:gsLst>
              <a:lin ang="0"/>
            </a:gradFill>
          </p:spPr>
        </p:sp>
        <p:sp>
          <p:nvSpPr>
            <p:cNvPr id="8" name="TextBox 8"/>
            <p:cNvSpPr txBox="1"/>
            <p:nvPr/>
          </p:nvSpPr>
          <p:spPr>
            <a:xfrm>
              <a:off x="0" y="-57150"/>
              <a:ext cx="812800" cy="869950"/>
            </a:xfrm>
            <a:prstGeom prst="rect">
              <a:avLst/>
            </a:prstGeom>
          </p:spPr>
          <p:txBody>
            <a:bodyPr lIns="42801" tIns="42801" rIns="42801" bIns="42801" rtlCol="0" anchor="ctr"/>
            <a:lstStyle/>
            <a:p>
              <a:pPr algn="ctr">
                <a:lnSpc>
                  <a:spcPts val="2700"/>
                </a:lnSpc>
              </a:pPr>
              <a:endParaRPr/>
            </a:p>
          </p:txBody>
        </p:sp>
      </p:grpSp>
      <p:sp>
        <p:nvSpPr>
          <p:cNvPr id="9" name="TextBox 9"/>
          <p:cNvSpPr txBox="1"/>
          <p:nvPr/>
        </p:nvSpPr>
        <p:spPr>
          <a:xfrm>
            <a:off x="3063595" y="6490042"/>
            <a:ext cx="5002379" cy="2323060"/>
          </a:xfrm>
          <a:prstGeom prst="rect">
            <a:avLst/>
          </a:prstGeom>
        </p:spPr>
        <p:txBody>
          <a:bodyPr lIns="0" tIns="0" rIns="0" bIns="0" rtlCol="0" anchor="t">
            <a:spAutoFit/>
          </a:bodyPr>
          <a:lstStyle/>
          <a:p>
            <a:pPr algn="ctr">
              <a:lnSpc>
                <a:spcPts val="2657"/>
              </a:lnSpc>
            </a:pPr>
            <a:r>
              <a:rPr lang="en-US" sz="1832">
                <a:solidFill>
                  <a:srgbClr val="000000"/>
                </a:solidFill>
                <a:latin typeface="Libre Baskerville"/>
              </a:rPr>
              <a:t>Recipients: those deputies and </a:t>
            </a:r>
          </a:p>
          <a:p>
            <a:pPr algn="ctr">
              <a:lnSpc>
                <a:spcPts val="2657"/>
              </a:lnSpc>
            </a:pPr>
            <a:r>
              <a:rPr lang="en-US" sz="1832">
                <a:solidFill>
                  <a:srgbClr val="000000"/>
                </a:solidFill>
                <a:latin typeface="Libre Baskerville"/>
              </a:rPr>
              <a:t>staff of Congress in charge of the procedure of the bill</a:t>
            </a:r>
          </a:p>
          <a:p>
            <a:pPr algn="ctr">
              <a:lnSpc>
                <a:spcPts val="2657"/>
              </a:lnSpc>
            </a:pPr>
            <a:endParaRPr lang="en-US" sz="1832">
              <a:solidFill>
                <a:srgbClr val="000000"/>
              </a:solidFill>
              <a:latin typeface="Libre Baskerville"/>
            </a:endParaRPr>
          </a:p>
          <a:p>
            <a:pPr algn="ctr">
              <a:lnSpc>
                <a:spcPts val="2657"/>
              </a:lnSpc>
            </a:pPr>
            <a:r>
              <a:rPr lang="en-US" sz="1832">
                <a:solidFill>
                  <a:srgbClr val="000000"/>
                </a:solidFill>
                <a:latin typeface="Libre Baskerville"/>
              </a:rPr>
              <a:t>Time: almost simultaneously with the publication of the bill in the Official Gazette of the Spanish Parliament</a:t>
            </a:r>
          </a:p>
        </p:txBody>
      </p:sp>
      <p:grpSp>
        <p:nvGrpSpPr>
          <p:cNvPr id="10" name="Group 10"/>
          <p:cNvGrpSpPr/>
          <p:nvPr/>
        </p:nvGrpSpPr>
        <p:grpSpPr>
          <a:xfrm>
            <a:off x="9722871" y="4752912"/>
            <a:ext cx="6000688" cy="4505388"/>
            <a:chOff x="0" y="0"/>
            <a:chExt cx="1875784" cy="1408361"/>
          </a:xfrm>
        </p:grpSpPr>
        <p:sp>
          <p:nvSpPr>
            <p:cNvPr id="11" name="Freeform 11"/>
            <p:cNvSpPr/>
            <p:nvPr/>
          </p:nvSpPr>
          <p:spPr>
            <a:xfrm>
              <a:off x="0" y="0"/>
              <a:ext cx="1875785" cy="1408361"/>
            </a:xfrm>
            <a:custGeom>
              <a:avLst/>
              <a:gdLst/>
              <a:ahLst/>
              <a:cxnLst/>
              <a:rect l="l" t="t" r="r" b="b"/>
              <a:pathLst>
                <a:path w="1875785" h="1408361">
                  <a:moveTo>
                    <a:pt x="65799" y="0"/>
                  </a:moveTo>
                  <a:lnTo>
                    <a:pt x="1809986" y="0"/>
                  </a:lnTo>
                  <a:cubicBezTo>
                    <a:pt x="1846325" y="0"/>
                    <a:pt x="1875785" y="29459"/>
                    <a:pt x="1875785" y="65799"/>
                  </a:cubicBezTo>
                  <a:lnTo>
                    <a:pt x="1875785" y="1342562"/>
                  </a:lnTo>
                  <a:cubicBezTo>
                    <a:pt x="1875785" y="1378902"/>
                    <a:pt x="1846325" y="1408361"/>
                    <a:pt x="1809986" y="1408361"/>
                  </a:cubicBezTo>
                  <a:lnTo>
                    <a:pt x="65799" y="1408361"/>
                  </a:lnTo>
                  <a:cubicBezTo>
                    <a:pt x="29459" y="1408361"/>
                    <a:pt x="0" y="1378902"/>
                    <a:pt x="0" y="1342562"/>
                  </a:cubicBezTo>
                  <a:lnTo>
                    <a:pt x="0" y="65799"/>
                  </a:lnTo>
                  <a:cubicBezTo>
                    <a:pt x="0" y="29459"/>
                    <a:pt x="29459" y="0"/>
                    <a:pt x="65799" y="0"/>
                  </a:cubicBezTo>
                  <a:close/>
                </a:path>
              </a:pathLst>
            </a:custGeom>
            <a:gradFill rotWithShape="1">
              <a:gsLst>
                <a:gs pos="0">
                  <a:srgbClr val="C4C2C0">
                    <a:alpha val="70000"/>
                  </a:srgbClr>
                </a:gs>
                <a:gs pos="100000">
                  <a:srgbClr val="FFFFFF">
                    <a:alpha val="70000"/>
                  </a:srgbClr>
                </a:gs>
              </a:gsLst>
              <a:lin ang="0"/>
            </a:gradFill>
          </p:spPr>
        </p:sp>
        <p:sp>
          <p:nvSpPr>
            <p:cNvPr id="12" name="TextBox 12"/>
            <p:cNvSpPr txBox="1"/>
            <p:nvPr/>
          </p:nvSpPr>
          <p:spPr>
            <a:xfrm>
              <a:off x="0" y="-57150"/>
              <a:ext cx="812800" cy="869950"/>
            </a:xfrm>
            <a:prstGeom prst="rect">
              <a:avLst/>
            </a:prstGeom>
          </p:spPr>
          <p:txBody>
            <a:bodyPr lIns="42801" tIns="42801" rIns="42801" bIns="42801" rtlCol="0" anchor="ctr"/>
            <a:lstStyle/>
            <a:p>
              <a:pPr algn="ctr">
                <a:lnSpc>
                  <a:spcPts val="2700"/>
                </a:lnSpc>
              </a:pPr>
              <a:endParaRPr/>
            </a:p>
          </p:txBody>
        </p:sp>
      </p:grpSp>
      <p:sp>
        <p:nvSpPr>
          <p:cNvPr id="13" name="AutoShape 13"/>
          <p:cNvSpPr/>
          <p:nvPr/>
        </p:nvSpPr>
        <p:spPr>
          <a:xfrm>
            <a:off x="3946123" y="6218758"/>
            <a:ext cx="3237325" cy="0"/>
          </a:xfrm>
          <a:prstGeom prst="line">
            <a:avLst/>
          </a:prstGeom>
          <a:ln w="28575" cap="flat">
            <a:solidFill>
              <a:srgbClr val="000000"/>
            </a:solidFill>
            <a:prstDash val="solid"/>
            <a:headEnd type="none" w="sm" len="sm"/>
            <a:tailEnd type="none" w="sm" len="sm"/>
          </a:ln>
        </p:spPr>
      </p:sp>
      <p:sp>
        <p:nvSpPr>
          <p:cNvPr id="14" name="TextBox 14"/>
          <p:cNvSpPr txBox="1"/>
          <p:nvPr/>
        </p:nvSpPr>
        <p:spPr>
          <a:xfrm>
            <a:off x="2929911" y="5209624"/>
            <a:ext cx="5269749" cy="619238"/>
          </a:xfrm>
          <a:prstGeom prst="rect">
            <a:avLst/>
          </a:prstGeom>
        </p:spPr>
        <p:txBody>
          <a:bodyPr lIns="0" tIns="0" rIns="0" bIns="0" rtlCol="0" anchor="t">
            <a:spAutoFit/>
          </a:bodyPr>
          <a:lstStyle/>
          <a:p>
            <a:pPr algn="ctr">
              <a:lnSpc>
                <a:spcPts val="5013"/>
              </a:lnSpc>
            </a:pPr>
            <a:r>
              <a:rPr lang="en-US" sz="3580">
                <a:solidFill>
                  <a:srgbClr val="000000"/>
                </a:solidFill>
                <a:latin typeface="Libre Baskerville"/>
              </a:rPr>
              <a:t>Inside the House</a:t>
            </a:r>
          </a:p>
        </p:txBody>
      </p:sp>
      <p:sp>
        <p:nvSpPr>
          <p:cNvPr id="15" name="TextBox 15"/>
          <p:cNvSpPr txBox="1"/>
          <p:nvPr/>
        </p:nvSpPr>
        <p:spPr>
          <a:xfrm>
            <a:off x="10230657" y="5143437"/>
            <a:ext cx="5269749" cy="619238"/>
          </a:xfrm>
          <a:prstGeom prst="rect">
            <a:avLst/>
          </a:prstGeom>
        </p:spPr>
        <p:txBody>
          <a:bodyPr lIns="0" tIns="0" rIns="0" bIns="0" rtlCol="0" anchor="t">
            <a:spAutoFit/>
          </a:bodyPr>
          <a:lstStyle/>
          <a:p>
            <a:pPr algn="ctr">
              <a:lnSpc>
                <a:spcPts val="5013"/>
              </a:lnSpc>
            </a:pPr>
            <a:r>
              <a:rPr lang="en-US" sz="3580">
                <a:solidFill>
                  <a:srgbClr val="000000"/>
                </a:solidFill>
                <a:latin typeface="Libre Baskerville"/>
              </a:rPr>
              <a:t>Outside of Congress</a:t>
            </a:r>
          </a:p>
        </p:txBody>
      </p:sp>
      <p:sp>
        <p:nvSpPr>
          <p:cNvPr id="16" name="TextBox 16"/>
          <p:cNvSpPr txBox="1"/>
          <p:nvPr/>
        </p:nvSpPr>
        <p:spPr>
          <a:xfrm>
            <a:off x="10372973" y="6637907"/>
            <a:ext cx="4985117" cy="1654073"/>
          </a:xfrm>
          <a:prstGeom prst="rect">
            <a:avLst/>
          </a:prstGeom>
        </p:spPr>
        <p:txBody>
          <a:bodyPr lIns="0" tIns="0" rIns="0" bIns="0" rtlCol="0" anchor="t">
            <a:spAutoFit/>
          </a:bodyPr>
          <a:lstStyle/>
          <a:p>
            <a:pPr algn="ctr">
              <a:lnSpc>
                <a:spcPts val="2671"/>
              </a:lnSpc>
            </a:pPr>
            <a:r>
              <a:rPr lang="en-US" sz="1829">
                <a:solidFill>
                  <a:srgbClr val="000000"/>
                </a:solidFill>
                <a:latin typeface="Libre Baskerville"/>
              </a:rPr>
              <a:t>Recipients: citizens</a:t>
            </a:r>
          </a:p>
          <a:p>
            <a:pPr algn="ctr">
              <a:lnSpc>
                <a:spcPts val="2671"/>
              </a:lnSpc>
            </a:pPr>
            <a:endParaRPr lang="en-US" sz="1829">
              <a:solidFill>
                <a:srgbClr val="000000"/>
              </a:solidFill>
              <a:latin typeface="Libre Baskerville"/>
            </a:endParaRPr>
          </a:p>
          <a:p>
            <a:pPr algn="ctr">
              <a:lnSpc>
                <a:spcPts val="2671"/>
              </a:lnSpc>
            </a:pPr>
            <a:r>
              <a:rPr lang="en-US" sz="1829">
                <a:solidFill>
                  <a:srgbClr val="000000"/>
                </a:solidFill>
                <a:latin typeface="Libre Baskerville"/>
              </a:rPr>
              <a:t>The Working Documents are finally included in the dossier and published in the website of Parliament</a:t>
            </a:r>
          </a:p>
        </p:txBody>
      </p:sp>
      <p:sp>
        <p:nvSpPr>
          <p:cNvPr id="17" name="AutoShape 17"/>
          <p:cNvSpPr/>
          <p:nvPr/>
        </p:nvSpPr>
        <p:spPr>
          <a:xfrm>
            <a:off x="11104553" y="6190183"/>
            <a:ext cx="3237325" cy="0"/>
          </a:xfrm>
          <a:prstGeom prst="line">
            <a:avLst/>
          </a:prstGeom>
          <a:ln w="28575" cap="flat">
            <a:solidFill>
              <a:srgbClr val="000000"/>
            </a:solidFill>
            <a:prstDash val="solid"/>
            <a:headEnd type="none" w="sm" len="sm"/>
            <a:tailEnd type="none" w="sm" len="sm"/>
          </a:ln>
        </p:spPr>
      </p:sp>
      <p:grpSp>
        <p:nvGrpSpPr>
          <p:cNvPr id="18" name="Group 18"/>
          <p:cNvGrpSpPr/>
          <p:nvPr/>
        </p:nvGrpSpPr>
        <p:grpSpPr>
          <a:xfrm>
            <a:off x="3383857" y="2947413"/>
            <a:ext cx="11520286" cy="1420391"/>
            <a:chOff x="0" y="0"/>
            <a:chExt cx="15360381" cy="1893855"/>
          </a:xfrm>
        </p:grpSpPr>
        <p:grpSp>
          <p:nvGrpSpPr>
            <p:cNvPr id="19" name="Group 19"/>
            <p:cNvGrpSpPr/>
            <p:nvPr/>
          </p:nvGrpSpPr>
          <p:grpSpPr>
            <a:xfrm>
              <a:off x="0" y="0"/>
              <a:ext cx="15360381" cy="1893855"/>
              <a:chOff x="0" y="0"/>
              <a:chExt cx="3844690" cy="474030"/>
            </a:xfrm>
          </p:grpSpPr>
          <p:sp>
            <p:nvSpPr>
              <p:cNvPr id="20" name="Freeform 20"/>
              <p:cNvSpPr/>
              <p:nvPr/>
            </p:nvSpPr>
            <p:spPr>
              <a:xfrm>
                <a:off x="0" y="0"/>
                <a:ext cx="3844690" cy="474030"/>
              </a:xfrm>
              <a:custGeom>
                <a:avLst/>
                <a:gdLst/>
                <a:ahLst/>
                <a:cxnLst/>
                <a:rect l="l" t="t" r="r" b="b"/>
                <a:pathLst>
                  <a:path w="3844690" h="474030">
                    <a:moveTo>
                      <a:pt x="34273" y="0"/>
                    </a:moveTo>
                    <a:lnTo>
                      <a:pt x="3810417" y="0"/>
                    </a:lnTo>
                    <a:cubicBezTo>
                      <a:pt x="3819506" y="0"/>
                      <a:pt x="3828224" y="3611"/>
                      <a:pt x="3834651" y="10038"/>
                    </a:cubicBezTo>
                    <a:cubicBezTo>
                      <a:pt x="3841079" y="16466"/>
                      <a:pt x="3844690" y="25183"/>
                      <a:pt x="3844690" y="34273"/>
                    </a:cubicBezTo>
                    <a:lnTo>
                      <a:pt x="3844690" y="439757"/>
                    </a:lnTo>
                    <a:cubicBezTo>
                      <a:pt x="3844690" y="448847"/>
                      <a:pt x="3841079" y="457564"/>
                      <a:pt x="3834651" y="463992"/>
                    </a:cubicBezTo>
                    <a:cubicBezTo>
                      <a:pt x="3828224" y="470419"/>
                      <a:pt x="3819506" y="474030"/>
                      <a:pt x="3810417" y="474030"/>
                    </a:cubicBezTo>
                    <a:lnTo>
                      <a:pt x="34273" y="474030"/>
                    </a:lnTo>
                    <a:cubicBezTo>
                      <a:pt x="25183" y="474030"/>
                      <a:pt x="16466" y="470419"/>
                      <a:pt x="10038" y="463992"/>
                    </a:cubicBezTo>
                    <a:cubicBezTo>
                      <a:pt x="3611" y="457564"/>
                      <a:pt x="0" y="448847"/>
                      <a:pt x="0" y="439757"/>
                    </a:cubicBezTo>
                    <a:lnTo>
                      <a:pt x="0" y="34273"/>
                    </a:lnTo>
                    <a:cubicBezTo>
                      <a:pt x="0" y="25183"/>
                      <a:pt x="3611" y="16466"/>
                      <a:pt x="10038" y="10038"/>
                    </a:cubicBezTo>
                    <a:cubicBezTo>
                      <a:pt x="16466" y="3611"/>
                      <a:pt x="25183" y="0"/>
                      <a:pt x="34273" y="0"/>
                    </a:cubicBezTo>
                    <a:close/>
                  </a:path>
                </a:pathLst>
              </a:custGeom>
              <a:gradFill rotWithShape="1">
                <a:gsLst>
                  <a:gs pos="0">
                    <a:srgbClr val="C4C2C0">
                      <a:alpha val="70000"/>
                    </a:srgbClr>
                  </a:gs>
                  <a:gs pos="100000">
                    <a:srgbClr val="FFFFFF">
                      <a:alpha val="70000"/>
                    </a:srgbClr>
                  </a:gs>
                </a:gsLst>
                <a:lin ang="0"/>
              </a:gradFill>
            </p:spPr>
          </p:sp>
          <p:sp>
            <p:nvSpPr>
              <p:cNvPr id="21" name="TextBox 21"/>
              <p:cNvSpPr txBox="1"/>
              <p:nvPr/>
            </p:nvSpPr>
            <p:spPr>
              <a:xfrm>
                <a:off x="0" y="-47625"/>
                <a:ext cx="812800" cy="860425"/>
              </a:xfrm>
              <a:prstGeom prst="rect">
                <a:avLst/>
              </a:prstGeom>
            </p:spPr>
            <p:txBody>
              <a:bodyPr lIns="40090" tIns="40090" rIns="40090" bIns="40090" rtlCol="0" anchor="ctr"/>
              <a:lstStyle/>
              <a:p>
                <a:pPr algn="ctr">
                  <a:lnSpc>
                    <a:spcPts val="2699"/>
                  </a:lnSpc>
                </a:pPr>
                <a:endParaRPr/>
              </a:p>
            </p:txBody>
          </p:sp>
        </p:grpSp>
        <p:sp>
          <p:nvSpPr>
            <p:cNvPr id="22" name="TextBox 22"/>
            <p:cNvSpPr txBox="1"/>
            <p:nvPr/>
          </p:nvSpPr>
          <p:spPr>
            <a:xfrm>
              <a:off x="773164" y="128835"/>
              <a:ext cx="14119385" cy="1598084"/>
            </a:xfrm>
            <a:prstGeom prst="rect">
              <a:avLst/>
            </a:prstGeom>
          </p:spPr>
          <p:txBody>
            <a:bodyPr lIns="0" tIns="0" rIns="0" bIns="0" rtlCol="0" anchor="t">
              <a:spAutoFit/>
            </a:bodyPr>
            <a:lstStyle/>
            <a:p>
              <a:pPr algn="ctr">
                <a:lnSpc>
                  <a:spcPts val="3237"/>
                </a:lnSpc>
              </a:pPr>
              <a:r>
                <a:rPr lang="en-US" sz="2312">
                  <a:solidFill>
                    <a:srgbClr val="000000"/>
                  </a:solidFill>
                  <a:latin typeface="Libre Baskerville"/>
                </a:rPr>
                <a:t>The WD are prepared in advance and made available amost simultaneously with the publication of the bill in the Official Gazette of the Spanish Parliaments </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8000"/>
          </a:blip>
          <a:srcRect b="15572"/>
          <a:stretch>
            <a:fillRect/>
          </a:stretch>
        </p:blipFill>
        <p:spPr>
          <a:xfrm>
            <a:off x="0" y="0"/>
            <a:ext cx="18288000" cy="10287000"/>
          </a:xfrm>
          <a:prstGeom prst="rect">
            <a:avLst/>
          </a:prstGeom>
        </p:spPr>
      </p:pic>
      <p:sp>
        <p:nvSpPr>
          <p:cNvPr id="3" name="Freeform 3"/>
          <p:cNvSpPr/>
          <p:nvPr/>
        </p:nvSpPr>
        <p:spPr>
          <a:xfrm>
            <a:off x="15073113" y="176281"/>
            <a:ext cx="3061662" cy="1522182"/>
          </a:xfrm>
          <a:custGeom>
            <a:avLst/>
            <a:gdLst/>
            <a:ahLst/>
            <a:cxnLst/>
            <a:rect l="l" t="t" r="r" b="b"/>
            <a:pathLst>
              <a:path w="3061662" h="1522182">
                <a:moveTo>
                  <a:pt x="0" y="0"/>
                </a:moveTo>
                <a:lnTo>
                  <a:pt x="3061662" y="0"/>
                </a:lnTo>
                <a:lnTo>
                  <a:pt x="3061662" y="1522182"/>
                </a:lnTo>
                <a:lnTo>
                  <a:pt x="0" y="1522182"/>
                </a:lnTo>
                <a:lnTo>
                  <a:pt x="0" y="0"/>
                </a:lnTo>
                <a:close/>
              </a:path>
            </a:pathLst>
          </a:custGeom>
          <a:blipFill>
            <a:blip r:embed="rId3"/>
            <a:stretch>
              <a:fillRect/>
            </a:stretch>
          </a:blipFill>
        </p:spPr>
      </p:sp>
      <p:sp>
        <p:nvSpPr>
          <p:cNvPr id="4" name="TextBox 4"/>
          <p:cNvSpPr txBox="1"/>
          <p:nvPr/>
        </p:nvSpPr>
        <p:spPr>
          <a:xfrm>
            <a:off x="1006391" y="1143000"/>
            <a:ext cx="13807180" cy="906780"/>
          </a:xfrm>
          <a:prstGeom prst="rect">
            <a:avLst/>
          </a:prstGeom>
          <a:effectLst>
            <a:outerShdw blurRad="50800" dist="38100" dir="2700000" algn="tl" rotWithShape="0">
              <a:prstClr val="black">
                <a:alpha val="40000"/>
              </a:prstClr>
            </a:outerShdw>
          </a:effectLst>
        </p:spPr>
        <p:txBody>
          <a:bodyPr lIns="0" tIns="0" rIns="0" bIns="0" rtlCol="0" anchor="t">
            <a:spAutoFit/>
          </a:bodyPr>
          <a:lstStyle/>
          <a:p>
            <a:pPr>
              <a:lnSpc>
                <a:spcPts val="6884"/>
              </a:lnSpc>
            </a:pPr>
            <a:r>
              <a:rPr lang="en-US" sz="6749" dirty="0">
                <a:solidFill>
                  <a:srgbClr val="000000"/>
                </a:solidFill>
                <a:latin typeface="Belleza"/>
              </a:rPr>
              <a:t>Contents: general features</a:t>
            </a:r>
          </a:p>
        </p:txBody>
      </p:sp>
      <p:sp>
        <p:nvSpPr>
          <p:cNvPr id="5" name="TextBox 5"/>
          <p:cNvSpPr txBox="1"/>
          <p:nvPr/>
        </p:nvSpPr>
        <p:spPr>
          <a:xfrm>
            <a:off x="14493946" y="1489185"/>
            <a:ext cx="3640829" cy="365065"/>
          </a:xfrm>
          <a:prstGeom prst="rect">
            <a:avLst/>
          </a:prstGeom>
        </p:spPr>
        <p:txBody>
          <a:bodyPr lIns="0" tIns="0" rIns="0" bIns="0" rtlCol="0" anchor="t">
            <a:spAutoFit/>
          </a:bodyPr>
          <a:lstStyle/>
          <a:p>
            <a:pPr algn="r">
              <a:lnSpc>
                <a:spcPts val="2978"/>
              </a:lnSpc>
            </a:pPr>
            <a:r>
              <a:rPr lang="en-US" sz="2127">
                <a:solidFill>
                  <a:srgbClr val="000000"/>
                </a:solidFill>
                <a:latin typeface="Belleza"/>
              </a:rPr>
              <a:t>Working documents</a:t>
            </a:r>
          </a:p>
        </p:txBody>
      </p:sp>
      <p:grpSp>
        <p:nvGrpSpPr>
          <p:cNvPr id="6" name="Group 6"/>
          <p:cNvGrpSpPr/>
          <p:nvPr/>
        </p:nvGrpSpPr>
        <p:grpSpPr>
          <a:xfrm>
            <a:off x="2256457" y="3350394"/>
            <a:ext cx="7170959" cy="601241"/>
            <a:chOff x="0" y="0"/>
            <a:chExt cx="2393179" cy="200653"/>
          </a:xfrm>
        </p:grpSpPr>
        <p:sp>
          <p:nvSpPr>
            <p:cNvPr id="7" name="Freeform 7"/>
            <p:cNvSpPr/>
            <p:nvPr/>
          </p:nvSpPr>
          <p:spPr>
            <a:xfrm>
              <a:off x="0" y="0"/>
              <a:ext cx="2393180" cy="200653"/>
            </a:xfrm>
            <a:custGeom>
              <a:avLst/>
              <a:gdLst/>
              <a:ahLst/>
              <a:cxnLst/>
              <a:rect l="l" t="t" r="r" b="b"/>
              <a:pathLst>
                <a:path w="2393180" h="200653">
                  <a:moveTo>
                    <a:pt x="55061" y="0"/>
                  </a:moveTo>
                  <a:lnTo>
                    <a:pt x="2338119" y="0"/>
                  </a:lnTo>
                  <a:cubicBezTo>
                    <a:pt x="2368528" y="0"/>
                    <a:pt x="2393180" y="24652"/>
                    <a:pt x="2393180" y="55061"/>
                  </a:cubicBezTo>
                  <a:lnTo>
                    <a:pt x="2393180" y="145593"/>
                  </a:lnTo>
                  <a:cubicBezTo>
                    <a:pt x="2393180" y="160196"/>
                    <a:pt x="2387379" y="174201"/>
                    <a:pt x="2377053" y="184527"/>
                  </a:cubicBezTo>
                  <a:cubicBezTo>
                    <a:pt x="2366727" y="194852"/>
                    <a:pt x="2352722" y="200653"/>
                    <a:pt x="2338119" y="200653"/>
                  </a:cubicBezTo>
                  <a:lnTo>
                    <a:pt x="55061" y="200653"/>
                  </a:lnTo>
                  <a:cubicBezTo>
                    <a:pt x="40458" y="200653"/>
                    <a:pt x="26453" y="194852"/>
                    <a:pt x="16127" y="184527"/>
                  </a:cubicBezTo>
                  <a:cubicBezTo>
                    <a:pt x="5801" y="174201"/>
                    <a:pt x="0" y="160196"/>
                    <a:pt x="0" y="145593"/>
                  </a:cubicBezTo>
                  <a:lnTo>
                    <a:pt x="0" y="55061"/>
                  </a:lnTo>
                  <a:cubicBezTo>
                    <a:pt x="0" y="40458"/>
                    <a:pt x="5801" y="26453"/>
                    <a:pt x="16127" y="16127"/>
                  </a:cubicBezTo>
                  <a:cubicBezTo>
                    <a:pt x="26453" y="5801"/>
                    <a:pt x="40458" y="0"/>
                    <a:pt x="55061" y="0"/>
                  </a:cubicBezTo>
                  <a:close/>
                </a:path>
              </a:pathLst>
            </a:custGeom>
            <a:gradFill rotWithShape="1">
              <a:gsLst>
                <a:gs pos="0">
                  <a:srgbClr val="C4C2C0">
                    <a:alpha val="70000"/>
                  </a:srgbClr>
                </a:gs>
                <a:gs pos="100000">
                  <a:srgbClr val="FFFFFF">
                    <a:alpha val="70000"/>
                  </a:srgbClr>
                </a:gs>
              </a:gsLst>
              <a:lin ang="0"/>
            </a:gradFill>
          </p:spPr>
        </p:sp>
        <p:sp>
          <p:nvSpPr>
            <p:cNvPr id="8" name="TextBox 8"/>
            <p:cNvSpPr txBox="1"/>
            <p:nvPr/>
          </p:nvSpPr>
          <p:spPr>
            <a:xfrm>
              <a:off x="0" y="-47625"/>
              <a:ext cx="812800" cy="860425"/>
            </a:xfrm>
            <a:prstGeom prst="rect">
              <a:avLst/>
            </a:prstGeom>
          </p:spPr>
          <p:txBody>
            <a:bodyPr lIns="40090" tIns="40090" rIns="40090" bIns="40090" rtlCol="0" anchor="ctr"/>
            <a:lstStyle/>
            <a:p>
              <a:pPr algn="ctr">
                <a:lnSpc>
                  <a:spcPts val="2699"/>
                </a:lnSpc>
              </a:pPr>
              <a:endParaRPr/>
            </a:p>
          </p:txBody>
        </p:sp>
      </p:grpSp>
      <p:sp>
        <p:nvSpPr>
          <p:cNvPr id="9" name="Freeform 9"/>
          <p:cNvSpPr/>
          <p:nvPr/>
        </p:nvSpPr>
        <p:spPr>
          <a:xfrm>
            <a:off x="4823579" y="6094449"/>
            <a:ext cx="2036715" cy="2880286"/>
          </a:xfrm>
          <a:custGeom>
            <a:avLst/>
            <a:gdLst/>
            <a:ahLst/>
            <a:cxnLst/>
            <a:rect l="l" t="t" r="r" b="b"/>
            <a:pathLst>
              <a:path w="2036715" h="2880286">
                <a:moveTo>
                  <a:pt x="0" y="0"/>
                </a:moveTo>
                <a:lnTo>
                  <a:pt x="2036715" y="0"/>
                </a:lnTo>
                <a:lnTo>
                  <a:pt x="2036715" y="2880286"/>
                </a:lnTo>
                <a:lnTo>
                  <a:pt x="0" y="2880286"/>
                </a:lnTo>
                <a:lnTo>
                  <a:pt x="0" y="0"/>
                </a:lnTo>
                <a:close/>
              </a:path>
            </a:pathLst>
          </a:custGeom>
          <a:blipFill>
            <a:blip r:embed="rId4"/>
            <a:stretch>
              <a:fillRect/>
            </a:stretch>
          </a:blipFill>
        </p:spPr>
      </p:sp>
      <p:sp>
        <p:nvSpPr>
          <p:cNvPr id="10" name="Freeform 10"/>
          <p:cNvSpPr/>
          <p:nvPr/>
        </p:nvSpPr>
        <p:spPr>
          <a:xfrm>
            <a:off x="1090206" y="6501421"/>
            <a:ext cx="9503462" cy="2066341"/>
          </a:xfrm>
          <a:custGeom>
            <a:avLst/>
            <a:gdLst/>
            <a:ahLst/>
            <a:cxnLst/>
            <a:rect l="l" t="t" r="r" b="b"/>
            <a:pathLst>
              <a:path w="9503462" h="2066341">
                <a:moveTo>
                  <a:pt x="0" y="0"/>
                </a:moveTo>
                <a:lnTo>
                  <a:pt x="9503461" y="0"/>
                </a:lnTo>
                <a:lnTo>
                  <a:pt x="9503461" y="2066341"/>
                </a:lnTo>
                <a:lnTo>
                  <a:pt x="0" y="2066341"/>
                </a:lnTo>
                <a:lnTo>
                  <a:pt x="0" y="0"/>
                </a:lnTo>
                <a:close/>
              </a:path>
            </a:pathLst>
          </a:custGeom>
          <a:blipFill>
            <a:blip r:embed="rId5"/>
            <a:stretch>
              <a:fillRect/>
            </a:stretch>
          </a:blipFill>
        </p:spPr>
      </p:sp>
      <p:grpSp>
        <p:nvGrpSpPr>
          <p:cNvPr id="11" name="Group 11"/>
          <p:cNvGrpSpPr/>
          <p:nvPr/>
        </p:nvGrpSpPr>
        <p:grpSpPr>
          <a:xfrm>
            <a:off x="12939659" y="7233971"/>
            <a:ext cx="3894203" cy="601241"/>
            <a:chOff x="0" y="0"/>
            <a:chExt cx="1299621" cy="200653"/>
          </a:xfrm>
        </p:grpSpPr>
        <p:sp>
          <p:nvSpPr>
            <p:cNvPr id="12" name="Freeform 12"/>
            <p:cNvSpPr/>
            <p:nvPr/>
          </p:nvSpPr>
          <p:spPr>
            <a:xfrm>
              <a:off x="0" y="0"/>
              <a:ext cx="1299621" cy="200653"/>
            </a:xfrm>
            <a:custGeom>
              <a:avLst/>
              <a:gdLst/>
              <a:ahLst/>
              <a:cxnLst/>
              <a:rect l="l" t="t" r="r" b="b"/>
              <a:pathLst>
                <a:path w="1299621" h="200653">
                  <a:moveTo>
                    <a:pt x="100327" y="0"/>
                  </a:moveTo>
                  <a:lnTo>
                    <a:pt x="1199294" y="0"/>
                  </a:lnTo>
                  <a:cubicBezTo>
                    <a:pt x="1225902" y="0"/>
                    <a:pt x="1251421" y="10570"/>
                    <a:pt x="1270236" y="29385"/>
                  </a:cubicBezTo>
                  <a:cubicBezTo>
                    <a:pt x="1289051" y="48200"/>
                    <a:pt x="1299621" y="73718"/>
                    <a:pt x="1299621" y="100327"/>
                  </a:cubicBezTo>
                  <a:lnTo>
                    <a:pt x="1299621" y="100327"/>
                  </a:lnTo>
                  <a:cubicBezTo>
                    <a:pt x="1299621" y="155736"/>
                    <a:pt x="1254703" y="200653"/>
                    <a:pt x="1199294" y="200653"/>
                  </a:cubicBezTo>
                  <a:lnTo>
                    <a:pt x="100327" y="200653"/>
                  </a:lnTo>
                  <a:cubicBezTo>
                    <a:pt x="44918" y="200653"/>
                    <a:pt x="0" y="155736"/>
                    <a:pt x="0" y="100327"/>
                  </a:cubicBezTo>
                  <a:lnTo>
                    <a:pt x="0" y="100327"/>
                  </a:lnTo>
                  <a:cubicBezTo>
                    <a:pt x="0" y="44918"/>
                    <a:pt x="44918" y="0"/>
                    <a:pt x="100327" y="0"/>
                  </a:cubicBezTo>
                  <a:close/>
                </a:path>
              </a:pathLst>
            </a:custGeom>
            <a:gradFill rotWithShape="1">
              <a:gsLst>
                <a:gs pos="0">
                  <a:srgbClr val="C4C2C0">
                    <a:alpha val="70000"/>
                  </a:srgbClr>
                </a:gs>
                <a:gs pos="100000">
                  <a:srgbClr val="FFFFFF">
                    <a:alpha val="70000"/>
                  </a:srgbClr>
                </a:gs>
              </a:gsLst>
              <a:lin ang="0"/>
            </a:gradFill>
          </p:spPr>
        </p:sp>
        <p:sp>
          <p:nvSpPr>
            <p:cNvPr id="13" name="TextBox 13"/>
            <p:cNvSpPr txBox="1"/>
            <p:nvPr/>
          </p:nvSpPr>
          <p:spPr>
            <a:xfrm>
              <a:off x="0" y="-47625"/>
              <a:ext cx="812800" cy="860425"/>
            </a:xfrm>
            <a:prstGeom prst="rect">
              <a:avLst/>
            </a:prstGeom>
          </p:spPr>
          <p:txBody>
            <a:bodyPr lIns="40090" tIns="40090" rIns="40090" bIns="40090" rtlCol="0" anchor="ctr"/>
            <a:lstStyle/>
            <a:p>
              <a:pPr algn="ctr">
                <a:lnSpc>
                  <a:spcPts val="2699"/>
                </a:lnSpc>
              </a:pPr>
              <a:endParaRPr/>
            </a:p>
          </p:txBody>
        </p:sp>
      </p:grpSp>
      <p:sp>
        <p:nvSpPr>
          <p:cNvPr id="14" name="TextBox 14"/>
          <p:cNvSpPr txBox="1"/>
          <p:nvPr/>
        </p:nvSpPr>
        <p:spPr>
          <a:xfrm>
            <a:off x="13111185" y="7321073"/>
            <a:ext cx="3551152" cy="388938"/>
          </a:xfrm>
          <a:prstGeom prst="rect">
            <a:avLst/>
          </a:prstGeom>
        </p:spPr>
        <p:txBody>
          <a:bodyPr lIns="0" tIns="0" rIns="0" bIns="0" rtlCol="0" anchor="t">
            <a:spAutoFit/>
          </a:bodyPr>
          <a:lstStyle/>
          <a:p>
            <a:pPr algn="ctr">
              <a:lnSpc>
                <a:spcPts val="3237"/>
              </a:lnSpc>
            </a:pPr>
            <a:r>
              <a:rPr lang="en-US" sz="2312">
                <a:solidFill>
                  <a:srgbClr val="000000"/>
                </a:solidFill>
                <a:latin typeface="Libre Baskerville"/>
              </a:rPr>
              <a:t>Inclusion of QR codes</a:t>
            </a:r>
          </a:p>
        </p:txBody>
      </p:sp>
      <p:sp>
        <p:nvSpPr>
          <p:cNvPr id="15" name="Freeform 15"/>
          <p:cNvSpPr/>
          <p:nvPr/>
        </p:nvSpPr>
        <p:spPr>
          <a:xfrm>
            <a:off x="12594999" y="4210880"/>
            <a:ext cx="1922164" cy="2720482"/>
          </a:xfrm>
          <a:custGeom>
            <a:avLst/>
            <a:gdLst/>
            <a:ahLst/>
            <a:cxnLst/>
            <a:rect l="l" t="t" r="r" b="b"/>
            <a:pathLst>
              <a:path w="1922164" h="2720482">
                <a:moveTo>
                  <a:pt x="0" y="0"/>
                </a:moveTo>
                <a:lnTo>
                  <a:pt x="1922164" y="0"/>
                </a:lnTo>
                <a:lnTo>
                  <a:pt x="1922164" y="2720482"/>
                </a:lnTo>
                <a:lnTo>
                  <a:pt x="0" y="2720482"/>
                </a:lnTo>
                <a:lnTo>
                  <a:pt x="0" y="0"/>
                </a:lnTo>
                <a:close/>
              </a:path>
            </a:pathLst>
          </a:custGeom>
          <a:blipFill>
            <a:blip r:embed="rId6"/>
            <a:stretch>
              <a:fillRect/>
            </a:stretch>
          </a:blipFill>
        </p:spPr>
      </p:sp>
      <p:sp>
        <p:nvSpPr>
          <p:cNvPr id="16" name="TextBox 16"/>
          <p:cNvSpPr txBox="1"/>
          <p:nvPr/>
        </p:nvSpPr>
        <p:spPr>
          <a:xfrm>
            <a:off x="2617407" y="3437495"/>
            <a:ext cx="6591603" cy="388938"/>
          </a:xfrm>
          <a:prstGeom prst="rect">
            <a:avLst/>
          </a:prstGeom>
        </p:spPr>
        <p:txBody>
          <a:bodyPr lIns="0" tIns="0" rIns="0" bIns="0" rtlCol="0" anchor="t">
            <a:spAutoFit/>
          </a:bodyPr>
          <a:lstStyle/>
          <a:p>
            <a:pPr algn="ctr">
              <a:lnSpc>
                <a:spcPts val="3237"/>
              </a:lnSpc>
            </a:pPr>
            <a:r>
              <a:rPr lang="en-US" sz="2312" dirty="0">
                <a:solidFill>
                  <a:srgbClr val="000000"/>
                </a:solidFill>
                <a:latin typeface="Libre Baskerville"/>
              </a:rPr>
              <a:t>Incorporation of the record or file number</a:t>
            </a:r>
          </a:p>
        </p:txBody>
      </p:sp>
      <p:sp>
        <p:nvSpPr>
          <p:cNvPr id="17" name="TextBox 17"/>
          <p:cNvSpPr txBox="1"/>
          <p:nvPr/>
        </p:nvSpPr>
        <p:spPr>
          <a:xfrm>
            <a:off x="3141086" y="4172780"/>
            <a:ext cx="5401702" cy="1151434"/>
          </a:xfrm>
          <a:prstGeom prst="rect">
            <a:avLst/>
          </a:prstGeom>
        </p:spPr>
        <p:txBody>
          <a:bodyPr lIns="0" tIns="0" rIns="0" bIns="0" rtlCol="0" anchor="t">
            <a:spAutoFit/>
          </a:bodyPr>
          <a:lstStyle/>
          <a:p>
            <a:pPr algn="ctr">
              <a:lnSpc>
                <a:spcPts val="2308"/>
              </a:lnSpc>
            </a:pPr>
            <a:r>
              <a:rPr lang="en-US" sz="1649" dirty="0">
                <a:solidFill>
                  <a:srgbClr val="000000"/>
                </a:solidFill>
                <a:latin typeface="Libre Baskerville"/>
              </a:rPr>
              <a:t>In all the working documents the name of the bill is accompanied by the file or record number that is used to identify the  legislative procedure of that particular initiative through all its stages</a:t>
            </a:r>
          </a:p>
        </p:txBody>
      </p:sp>
      <p:sp>
        <p:nvSpPr>
          <p:cNvPr id="18" name="Freeform 18"/>
          <p:cNvSpPr/>
          <p:nvPr/>
        </p:nvSpPr>
        <p:spPr>
          <a:xfrm>
            <a:off x="15352427" y="4648437"/>
            <a:ext cx="1845367" cy="1845367"/>
          </a:xfrm>
          <a:custGeom>
            <a:avLst/>
            <a:gdLst/>
            <a:ahLst/>
            <a:cxnLst/>
            <a:rect l="l" t="t" r="r" b="b"/>
            <a:pathLst>
              <a:path w="1845367" h="1845367">
                <a:moveTo>
                  <a:pt x="0" y="0"/>
                </a:moveTo>
                <a:lnTo>
                  <a:pt x="1845367" y="0"/>
                </a:lnTo>
                <a:lnTo>
                  <a:pt x="1845367" y="1845367"/>
                </a:lnTo>
                <a:lnTo>
                  <a:pt x="0" y="18453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8000"/>
          </a:blip>
          <a:srcRect b="15572"/>
          <a:stretch>
            <a:fillRect/>
          </a:stretch>
        </p:blipFill>
        <p:spPr>
          <a:xfrm>
            <a:off x="0" y="0"/>
            <a:ext cx="18288000" cy="10287000"/>
          </a:xfrm>
          <a:prstGeom prst="rect">
            <a:avLst/>
          </a:prstGeom>
        </p:spPr>
      </p:pic>
      <p:sp>
        <p:nvSpPr>
          <p:cNvPr id="3" name="Freeform 3"/>
          <p:cNvSpPr/>
          <p:nvPr/>
        </p:nvSpPr>
        <p:spPr>
          <a:xfrm>
            <a:off x="15073113" y="176281"/>
            <a:ext cx="3061662" cy="1522182"/>
          </a:xfrm>
          <a:custGeom>
            <a:avLst/>
            <a:gdLst/>
            <a:ahLst/>
            <a:cxnLst/>
            <a:rect l="l" t="t" r="r" b="b"/>
            <a:pathLst>
              <a:path w="3061662" h="1522182">
                <a:moveTo>
                  <a:pt x="0" y="0"/>
                </a:moveTo>
                <a:lnTo>
                  <a:pt x="3061662" y="0"/>
                </a:lnTo>
                <a:lnTo>
                  <a:pt x="3061662" y="1522182"/>
                </a:lnTo>
                <a:lnTo>
                  <a:pt x="0" y="1522182"/>
                </a:lnTo>
                <a:lnTo>
                  <a:pt x="0" y="0"/>
                </a:lnTo>
                <a:close/>
              </a:path>
            </a:pathLst>
          </a:custGeom>
          <a:blipFill>
            <a:blip r:embed="rId3"/>
            <a:stretch>
              <a:fillRect/>
            </a:stretch>
          </a:blipFill>
        </p:spPr>
      </p:sp>
      <p:grpSp>
        <p:nvGrpSpPr>
          <p:cNvPr id="4" name="Group 4"/>
          <p:cNvGrpSpPr/>
          <p:nvPr/>
        </p:nvGrpSpPr>
        <p:grpSpPr>
          <a:xfrm>
            <a:off x="716887" y="1976553"/>
            <a:ext cx="7055864" cy="1921786"/>
            <a:chOff x="0" y="0"/>
            <a:chExt cx="9407818" cy="2562382"/>
          </a:xfrm>
        </p:grpSpPr>
        <p:grpSp>
          <p:nvGrpSpPr>
            <p:cNvPr id="5" name="Group 5"/>
            <p:cNvGrpSpPr/>
            <p:nvPr/>
          </p:nvGrpSpPr>
          <p:grpSpPr>
            <a:xfrm>
              <a:off x="0" y="0"/>
              <a:ext cx="9407818" cy="2562382"/>
              <a:chOff x="0" y="0"/>
              <a:chExt cx="2790308" cy="759989"/>
            </a:xfrm>
          </p:grpSpPr>
          <p:sp>
            <p:nvSpPr>
              <p:cNvPr id="6" name="Freeform 6"/>
              <p:cNvSpPr/>
              <p:nvPr/>
            </p:nvSpPr>
            <p:spPr>
              <a:xfrm>
                <a:off x="0" y="0"/>
                <a:ext cx="2790308" cy="759989"/>
              </a:xfrm>
              <a:custGeom>
                <a:avLst/>
                <a:gdLst/>
                <a:ahLst/>
                <a:cxnLst/>
                <a:rect l="l" t="t" r="r" b="b"/>
                <a:pathLst>
                  <a:path w="2790308" h="759989">
                    <a:moveTo>
                      <a:pt x="37268" y="0"/>
                    </a:moveTo>
                    <a:lnTo>
                      <a:pt x="2753040" y="0"/>
                    </a:lnTo>
                    <a:cubicBezTo>
                      <a:pt x="2773623" y="0"/>
                      <a:pt x="2790308" y="16686"/>
                      <a:pt x="2790308" y="37268"/>
                    </a:cubicBezTo>
                    <a:lnTo>
                      <a:pt x="2790308" y="722720"/>
                    </a:lnTo>
                    <a:cubicBezTo>
                      <a:pt x="2790308" y="743303"/>
                      <a:pt x="2773623" y="759989"/>
                      <a:pt x="2753040" y="759989"/>
                    </a:cubicBezTo>
                    <a:lnTo>
                      <a:pt x="37268" y="759989"/>
                    </a:lnTo>
                    <a:cubicBezTo>
                      <a:pt x="16686" y="759989"/>
                      <a:pt x="0" y="743303"/>
                      <a:pt x="0" y="722720"/>
                    </a:cubicBezTo>
                    <a:lnTo>
                      <a:pt x="0" y="37268"/>
                    </a:lnTo>
                    <a:cubicBezTo>
                      <a:pt x="0" y="16686"/>
                      <a:pt x="16686" y="0"/>
                      <a:pt x="37268" y="0"/>
                    </a:cubicBezTo>
                    <a:close/>
                  </a:path>
                </a:pathLst>
              </a:custGeom>
              <a:gradFill rotWithShape="1">
                <a:gsLst>
                  <a:gs pos="0">
                    <a:srgbClr val="C4C2C0">
                      <a:alpha val="70000"/>
                    </a:srgbClr>
                  </a:gs>
                  <a:gs pos="100000">
                    <a:srgbClr val="FFFFFF">
                      <a:alpha val="70000"/>
                    </a:srgbClr>
                  </a:gs>
                </a:gsLst>
                <a:lin ang="0"/>
              </a:gra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99"/>
                  </a:lnSpc>
                </a:pPr>
                <a:endParaRPr/>
              </a:p>
            </p:txBody>
          </p:sp>
        </p:grpSp>
        <p:sp>
          <p:nvSpPr>
            <p:cNvPr id="8" name="TextBox 8"/>
            <p:cNvSpPr txBox="1"/>
            <p:nvPr/>
          </p:nvSpPr>
          <p:spPr>
            <a:xfrm>
              <a:off x="572980" y="308986"/>
              <a:ext cx="8261858" cy="1911667"/>
            </a:xfrm>
            <a:prstGeom prst="rect">
              <a:avLst/>
            </a:prstGeom>
          </p:spPr>
          <p:txBody>
            <a:bodyPr lIns="0" tIns="0" rIns="0" bIns="0" rtlCol="0" anchor="t">
              <a:spAutoFit/>
            </a:bodyPr>
            <a:lstStyle/>
            <a:p>
              <a:pPr marL="293798" lvl="1" indent="-146899" algn="just">
                <a:lnSpc>
                  <a:spcPts val="1905"/>
                </a:lnSpc>
                <a:buFont typeface="Arial"/>
                <a:buChar char="•"/>
              </a:pPr>
              <a:r>
                <a:rPr lang="en-US" sz="1360">
                  <a:solidFill>
                    <a:srgbClr val="000000"/>
                  </a:solidFill>
                  <a:latin typeface="Libre Baskerville"/>
                </a:rPr>
                <a:t>Impact evaluation assessments</a:t>
              </a:r>
            </a:p>
            <a:p>
              <a:pPr algn="just">
                <a:lnSpc>
                  <a:spcPts val="1905"/>
                </a:lnSpc>
              </a:pPr>
              <a:endParaRPr lang="en-US" sz="1360">
                <a:solidFill>
                  <a:srgbClr val="000000"/>
                </a:solidFill>
                <a:latin typeface="Libre Baskerville"/>
              </a:endParaRPr>
            </a:p>
            <a:p>
              <a:pPr marL="293798" lvl="1" indent="-146899" algn="just">
                <a:lnSpc>
                  <a:spcPts val="1905"/>
                </a:lnSpc>
                <a:buFont typeface="Arial"/>
                <a:buChar char="•"/>
              </a:pPr>
              <a:r>
                <a:rPr lang="en-US" sz="1360">
                  <a:solidFill>
                    <a:srgbClr val="000000"/>
                  </a:solidFill>
                  <a:latin typeface="Libre Baskerville"/>
                </a:rPr>
                <a:t>Reports from advisory bodies (i. e. Council of State), public bodies and agencies, etc.</a:t>
              </a:r>
            </a:p>
            <a:p>
              <a:pPr algn="just">
                <a:lnSpc>
                  <a:spcPts val="1905"/>
                </a:lnSpc>
              </a:pPr>
              <a:endParaRPr lang="en-US" sz="1360">
                <a:solidFill>
                  <a:srgbClr val="000000"/>
                </a:solidFill>
                <a:latin typeface="Libre Baskerville"/>
              </a:endParaRPr>
            </a:p>
            <a:p>
              <a:pPr marL="293798" lvl="1" indent="-146899" algn="just">
                <a:lnSpc>
                  <a:spcPts val="1905"/>
                </a:lnSpc>
                <a:buFont typeface="Arial"/>
                <a:buChar char="•"/>
              </a:pPr>
              <a:r>
                <a:rPr lang="en-US" sz="1360">
                  <a:solidFill>
                    <a:srgbClr val="000000"/>
                  </a:solidFill>
                  <a:latin typeface="Libre Baskerville"/>
                </a:rPr>
                <a:t>Reports from the Ministerial Departments...</a:t>
              </a:r>
            </a:p>
          </p:txBody>
        </p:sp>
      </p:grpSp>
      <p:sp>
        <p:nvSpPr>
          <p:cNvPr id="9" name="Freeform 9"/>
          <p:cNvSpPr/>
          <p:nvPr/>
        </p:nvSpPr>
        <p:spPr>
          <a:xfrm>
            <a:off x="4927951" y="4129852"/>
            <a:ext cx="3395280" cy="4801810"/>
          </a:xfrm>
          <a:custGeom>
            <a:avLst/>
            <a:gdLst/>
            <a:ahLst/>
            <a:cxnLst/>
            <a:rect l="l" t="t" r="r" b="b"/>
            <a:pathLst>
              <a:path w="3395280" h="4801810">
                <a:moveTo>
                  <a:pt x="0" y="0"/>
                </a:moveTo>
                <a:lnTo>
                  <a:pt x="3395280" y="0"/>
                </a:lnTo>
                <a:lnTo>
                  <a:pt x="3395280" y="4801810"/>
                </a:lnTo>
                <a:lnTo>
                  <a:pt x="0" y="4801810"/>
                </a:lnTo>
                <a:lnTo>
                  <a:pt x="0" y="0"/>
                </a:lnTo>
                <a:close/>
              </a:path>
            </a:pathLst>
          </a:custGeom>
          <a:blipFill>
            <a:blip r:embed="rId4"/>
            <a:stretch>
              <a:fillRect/>
            </a:stretch>
          </a:blipFill>
        </p:spPr>
      </p:sp>
      <p:sp>
        <p:nvSpPr>
          <p:cNvPr id="10" name="Freeform 10"/>
          <p:cNvSpPr/>
          <p:nvPr/>
        </p:nvSpPr>
        <p:spPr>
          <a:xfrm rot="-1031026">
            <a:off x="10988145" y="3200045"/>
            <a:ext cx="1505607" cy="2130920"/>
          </a:xfrm>
          <a:custGeom>
            <a:avLst/>
            <a:gdLst/>
            <a:ahLst/>
            <a:cxnLst/>
            <a:rect l="l" t="t" r="r" b="b"/>
            <a:pathLst>
              <a:path w="1505607" h="2130920">
                <a:moveTo>
                  <a:pt x="0" y="0"/>
                </a:moveTo>
                <a:lnTo>
                  <a:pt x="1505607" y="0"/>
                </a:lnTo>
                <a:lnTo>
                  <a:pt x="1505607" y="2130920"/>
                </a:lnTo>
                <a:lnTo>
                  <a:pt x="0" y="2130920"/>
                </a:lnTo>
                <a:lnTo>
                  <a:pt x="0" y="0"/>
                </a:lnTo>
                <a:close/>
              </a:path>
            </a:pathLst>
          </a:custGeom>
          <a:blipFill>
            <a:blip r:embed="rId5"/>
            <a:stretch>
              <a:fillRect/>
            </a:stretch>
          </a:blipFill>
        </p:spPr>
      </p:sp>
      <p:sp>
        <p:nvSpPr>
          <p:cNvPr id="11" name="Freeform 11"/>
          <p:cNvSpPr/>
          <p:nvPr/>
        </p:nvSpPr>
        <p:spPr>
          <a:xfrm rot="313556">
            <a:off x="13443281" y="3001586"/>
            <a:ext cx="1505607" cy="2130920"/>
          </a:xfrm>
          <a:custGeom>
            <a:avLst/>
            <a:gdLst/>
            <a:ahLst/>
            <a:cxnLst/>
            <a:rect l="l" t="t" r="r" b="b"/>
            <a:pathLst>
              <a:path w="1505607" h="2130920">
                <a:moveTo>
                  <a:pt x="0" y="0"/>
                </a:moveTo>
                <a:lnTo>
                  <a:pt x="1505607" y="0"/>
                </a:lnTo>
                <a:lnTo>
                  <a:pt x="1505607" y="2130920"/>
                </a:lnTo>
                <a:lnTo>
                  <a:pt x="0" y="2130920"/>
                </a:lnTo>
                <a:lnTo>
                  <a:pt x="0" y="0"/>
                </a:lnTo>
                <a:close/>
              </a:path>
            </a:pathLst>
          </a:custGeom>
          <a:blipFill>
            <a:blip r:embed="rId6"/>
            <a:stretch>
              <a:fillRect/>
            </a:stretch>
          </a:blipFill>
        </p:spPr>
      </p:sp>
      <p:sp>
        <p:nvSpPr>
          <p:cNvPr id="12" name="Freeform 12"/>
          <p:cNvSpPr/>
          <p:nvPr/>
        </p:nvSpPr>
        <p:spPr>
          <a:xfrm rot="-638287">
            <a:off x="12533365" y="5701080"/>
            <a:ext cx="1445459" cy="2045791"/>
          </a:xfrm>
          <a:custGeom>
            <a:avLst/>
            <a:gdLst/>
            <a:ahLst/>
            <a:cxnLst/>
            <a:rect l="l" t="t" r="r" b="b"/>
            <a:pathLst>
              <a:path w="1445459" h="2045791">
                <a:moveTo>
                  <a:pt x="0" y="0"/>
                </a:moveTo>
                <a:lnTo>
                  <a:pt x="1445459" y="0"/>
                </a:lnTo>
                <a:lnTo>
                  <a:pt x="1445459" y="2045791"/>
                </a:lnTo>
                <a:lnTo>
                  <a:pt x="0" y="2045791"/>
                </a:lnTo>
                <a:lnTo>
                  <a:pt x="0" y="0"/>
                </a:lnTo>
                <a:close/>
              </a:path>
            </a:pathLst>
          </a:custGeom>
          <a:blipFill>
            <a:blip r:embed="rId7"/>
            <a:stretch>
              <a:fillRect/>
            </a:stretch>
          </a:blipFill>
        </p:spPr>
      </p:sp>
      <p:sp>
        <p:nvSpPr>
          <p:cNvPr id="13" name="Freeform 13"/>
          <p:cNvSpPr/>
          <p:nvPr/>
        </p:nvSpPr>
        <p:spPr>
          <a:xfrm rot="577365">
            <a:off x="15575285" y="3328873"/>
            <a:ext cx="1515413" cy="2144798"/>
          </a:xfrm>
          <a:custGeom>
            <a:avLst/>
            <a:gdLst/>
            <a:ahLst/>
            <a:cxnLst/>
            <a:rect l="l" t="t" r="r" b="b"/>
            <a:pathLst>
              <a:path w="1515413" h="2144798">
                <a:moveTo>
                  <a:pt x="0" y="0"/>
                </a:moveTo>
                <a:lnTo>
                  <a:pt x="1515413" y="0"/>
                </a:lnTo>
                <a:lnTo>
                  <a:pt x="1515413" y="2144799"/>
                </a:lnTo>
                <a:lnTo>
                  <a:pt x="0" y="2144799"/>
                </a:lnTo>
                <a:lnTo>
                  <a:pt x="0" y="0"/>
                </a:lnTo>
                <a:close/>
              </a:path>
            </a:pathLst>
          </a:custGeom>
          <a:blipFill>
            <a:blip r:embed="rId8"/>
            <a:stretch>
              <a:fillRect/>
            </a:stretch>
          </a:blipFill>
        </p:spPr>
      </p:sp>
      <p:sp>
        <p:nvSpPr>
          <p:cNvPr id="14" name="Freeform 14"/>
          <p:cNvSpPr/>
          <p:nvPr/>
        </p:nvSpPr>
        <p:spPr>
          <a:xfrm rot="827695">
            <a:off x="14858848" y="6153516"/>
            <a:ext cx="1408276" cy="1993165"/>
          </a:xfrm>
          <a:custGeom>
            <a:avLst/>
            <a:gdLst/>
            <a:ahLst/>
            <a:cxnLst/>
            <a:rect l="l" t="t" r="r" b="b"/>
            <a:pathLst>
              <a:path w="1408276" h="1993165">
                <a:moveTo>
                  <a:pt x="0" y="0"/>
                </a:moveTo>
                <a:lnTo>
                  <a:pt x="1408276" y="0"/>
                </a:lnTo>
                <a:lnTo>
                  <a:pt x="1408276" y="1993164"/>
                </a:lnTo>
                <a:lnTo>
                  <a:pt x="0" y="1993164"/>
                </a:lnTo>
                <a:lnTo>
                  <a:pt x="0" y="0"/>
                </a:lnTo>
                <a:close/>
              </a:path>
            </a:pathLst>
          </a:custGeom>
          <a:blipFill>
            <a:blip r:embed="rId9"/>
            <a:stretch>
              <a:fillRect/>
            </a:stretch>
          </a:blipFill>
        </p:spPr>
      </p:sp>
      <p:sp>
        <p:nvSpPr>
          <p:cNvPr id="15" name="Freeform 15">
            <a:hlinkClick r:id="rId10" tooltip="https://www.congreso.es/docu/docum/ddocum/dosieres/sleg/legislatura_14/spl_83/pdfs/1.pdf"/>
          </p:cNvPr>
          <p:cNvSpPr/>
          <p:nvPr/>
        </p:nvSpPr>
        <p:spPr>
          <a:xfrm>
            <a:off x="1028700" y="4156971"/>
            <a:ext cx="3397281" cy="4801810"/>
          </a:xfrm>
          <a:custGeom>
            <a:avLst/>
            <a:gdLst/>
            <a:ahLst/>
            <a:cxnLst/>
            <a:rect l="l" t="t" r="r" b="b"/>
            <a:pathLst>
              <a:path w="3397281" h="4801810">
                <a:moveTo>
                  <a:pt x="0" y="0"/>
                </a:moveTo>
                <a:lnTo>
                  <a:pt x="3397281" y="0"/>
                </a:lnTo>
                <a:lnTo>
                  <a:pt x="3397281" y="4801810"/>
                </a:lnTo>
                <a:lnTo>
                  <a:pt x="0" y="4801810"/>
                </a:lnTo>
                <a:lnTo>
                  <a:pt x="0" y="0"/>
                </a:lnTo>
                <a:close/>
              </a:path>
            </a:pathLst>
          </a:custGeom>
          <a:blipFill>
            <a:blip r:embed="rId11"/>
            <a:stretch>
              <a:fillRect/>
            </a:stretch>
          </a:blipFill>
        </p:spPr>
      </p:sp>
      <p:sp>
        <p:nvSpPr>
          <p:cNvPr id="16" name="TextBox 16"/>
          <p:cNvSpPr txBox="1"/>
          <p:nvPr/>
        </p:nvSpPr>
        <p:spPr>
          <a:xfrm>
            <a:off x="1028700" y="788750"/>
            <a:ext cx="10644358" cy="906780"/>
          </a:xfrm>
          <a:prstGeom prst="rect">
            <a:avLst/>
          </a:prstGeom>
          <a:effectLst>
            <a:outerShdw blurRad="50800" dist="38100" dir="2700000" algn="tl" rotWithShape="0">
              <a:prstClr val="black">
                <a:alpha val="40000"/>
              </a:prstClr>
            </a:outerShdw>
          </a:effectLst>
        </p:spPr>
        <p:txBody>
          <a:bodyPr lIns="0" tIns="0" rIns="0" bIns="0" rtlCol="0" anchor="t">
            <a:spAutoFit/>
          </a:bodyPr>
          <a:lstStyle/>
          <a:p>
            <a:pPr>
              <a:lnSpc>
                <a:spcPts val="6884"/>
              </a:lnSpc>
            </a:pPr>
            <a:r>
              <a:rPr lang="en-US" sz="6749" dirty="0">
                <a:solidFill>
                  <a:srgbClr val="000000"/>
                </a:solidFill>
                <a:latin typeface="Belleza"/>
              </a:rPr>
              <a:t>Accompanying documentation</a:t>
            </a:r>
          </a:p>
        </p:txBody>
      </p:sp>
      <p:sp>
        <p:nvSpPr>
          <p:cNvPr id="17" name="TextBox 17"/>
          <p:cNvSpPr txBox="1"/>
          <p:nvPr/>
        </p:nvSpPr>
        <p:spPr>
          <a:xfrm>
            <a:off x="14493946" y="1489185"/>
            <a:ext cx="3640829" cy="365065"/>
          </a:xfrm>
          <a:prstGeom prst="rect">
            <a:avLst/>
          </a:prstGeom>
        </p:spPr>
        <p:txBody>
          <a:bodyPr lIns="0" tIns="0" rIns="0" bIns="0" rtlCol="0" anchor="t">
            <a:spAutoFit/>
          </a:bodyPr>
          <a:lstStyle/>
          <a:p>
            <a:pPr algn="r">
              <a:lnSpc>
                <a:spcPts val="2978"/>
              </a:lnSpc>
            </a:pPr>
            <a:r>
              <a:rPr lang="en-US" sz="2127">
                <a:solidFill>
                  <a:srgbClr val="000000"/>
                </a:solidFill>
                <a:latin typeface="Belleza"/>
              </a:rPr>
              <a:t>Working documents</a:t>
            </a:r>
          </a:p>
        </p:txBody>
      </p:sp>
      <p:sp>
        <p:nvSpPr>
          <p:cNvPr id="18" name="TextBox 18"/>
          <p:cNvSpPr txBox="1"/>
          <p:nvPr/>
        </p:nvSpPr>
        <p:spPr>
          <a:xfrm>
            <a:off x="2921695" y="9229725"/>
            <a:ext cx="3429184" cy="468555"/>
          </a:xfrm>
          <a:prstGeom prst="rect">
            <a:avLst/>
          </a:prstGeom>
        </p:spPr>
        <p:txBody>
          <a:bodyPr lIns="0" tIns="0" rIns="0" bIns="0" rtlCol="0" anchor="t">
            <a:spAutoFit/>
          </a:bodyPr>
          <a:lstStyle/>
          <a:p>
            <a:pPr algn="ctr">
              <a:lnSpc>
                <a:spcPts val="1868"/>
              </a:lnSpc>
            </a:pPr>
            <a:r>
              <a:rPr lang="en-US" sz="1334">
                <a:solidFill>
                  <a:srgbClr val="000000"/>
                </a:solidFill>
                <a:latin typeface="Libre Baskerville"/>
              </a:rPr>
              <a:t>Accompanying documentation WD</a:t>
            </a:r>
          </a:p>
          <a:p>
            <a:pPr algn="ctr">
              <a:lnSpc>
                <a:spcPts val="1868"/>
              </a:lnSpc>
              <a:spcBef>
                <a:spcPct val="0"/>
              </a:spcBef>
            </a:pPr>
            <a:r>
              <a:rPr lang="en-US" sz="1334">
                <a:solidFill>
                  <a:srgbClr val="000000"/>
                </a:solidFill>
                <a:latin typeface="Libre Baskerville"/>
              </a:rPr>
              <a:t>Right of defense bill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8000"/>
          </a:blip>
          <a:srcRect b="15572"/>
          <a:stretch>
            <a:fillRect/>
          </a:stretch>
        </p:blipFill>
        <p:spPr>
          <a:xfrm>
            <a:off x="0" y="0"/>
            <a:ext cx="18288000" cy="10287000"/>
          </a:xfrm>
          <a:prstGeom prst="rect">
            <a:avLst/>
          </a:prstGeom>
        </p:spPr>
      </p:pic>
      <p:sp>
        <p:nvSpPr>
          <p:cNvPr id="3" name="Freeform 3"/>
          <p:cNvSpPr/>
          <p:nvPr/>
        </p:nvSpPr>
        <p:spPr>
          <a:xfrm>
            <a:off x="15073113" y="176281"/>
            <a:ext cx="3061662" cy="1522182"/>
          </a:xfrm>
          <a:custGeom>
            <a:avLst/>
            <a:gdLst/>
            <a:ahLst/>
            <a:cxnLst/>
            <a:rect l="l" t="t" r="r" b="b"/>
            <a:pathLst>
              <a:path w="3061662" h="1522182">
                <a:moveTo>
                  <a:pt x="0" y="0"/>
                </a:moveTo>
                <a:lnTo>
                  <a:pt x="3061662" y="0"/>
                </a:lnTo>
                <a:lnTo>
                  <a:pt x="3061662" y="1522182"/>
                </a:lnTo>
                <a:lnTo>
                  <a:pt x="0" y="1522182"/>
                </a:lnTo>
                <a:lnTo>
                  <a:pt x="0" y="0"/>
                </a:lnTo>
                <a:close/>
              </a:path>
            </a:pathLst>
          </a:custGeom>
          <a:blipFill>
            <a:blip r:embed="rId3"/>
            <a:stretch>
              <a:fillRect/>
            </a:stretch>
          </a:blipFill>
        </p:spPr>
      </p:sp>
      <p:grpSp>
        <p:nvGrpSpPr>
          <p:cNvPr id="4" name="Group 4"/>
          <p:cNvGrpSpPr/>
          <p:nvPr/>
        </p:nvGrpSpPr>
        <p:grpSpPr>
          <a:xfrm>
            <a:off x="1960866" y="2011158"/>
            <a:ext cx="5384296" cy="1906778"/>
            <a:chOff x="0" y="0"/>
            <a:chExt cx="7179061" cy="2542371"/>
          </a:xfrm>
        </p:grpSpPr>
        <p:grpSp>
          <p:nvGrpSpPr>
            <p:cNvPr id="5" name="Group 5"/>
            <p:cNvGrpSpPr/>
            <p:nvPr/>
          </p:nvGrpSpPr>
          <p:grpSpPr>
            <a:xfrm>
              <a:off x="0" y="0"/>
              <a:ext cx="7179061" cy="2542371"/>
              <a:chOff x="0" y="0"/>
              <a:chExt cx="2189818" cy="775495"/>
            </a:xfrm>
          </p:grpSpPr>
          <p:sp>
            <p:nvSpPr>
              <p:cNvPr id="6" name="Freeform 6"/>
              <p:cNvSpPr/>
              <p:nvPr/>
            </p:nvSpPr>
            <p:spPr>
              <a:xfrm>
                <a:off x="0" y="0"/>
                <a:ext cx="2189818" cy="775495"/>
              </a:xfrm>
              <a:custGeom>
                <a:avLst/>
                <a:gdLst/>
                <a:ahLst/>
                <a:cxnLst/>
                <a:rect l="l" t="t" r="r" b="b"/>
                <a:pathLst>
                  <a:path w="2189818" h="775495">
                    <a:moveTo>
                      <a:pt x="73331" y="0"/>
                    </a:moveTo>
                    <a:lnTo>
                      <a:pt x="2116487" y="0"/>
                    </a:lnTo>
                    <a:cubicBezTo>
                      <a:pt x="2156986" y="0"/>
                      <a:pt x="2189818" y="32832"/>
                      <a:pt x="2189818" y="73331"/>
                    </a:cubicBezTo>
                    <a:lnTo>
                      <a:pt x="2189818" y="702164"/>
                    </a:lnTo>
                    <a:cubicBezTo>
                      <a:pt x="2189818" y="721613"/>
                      <a:pt x="2182092" y="740265"/>
                      <a:pt x="2168340" y="754017"/>
                    </a:cubicBezTo>
                    <a:cubicBezTo>
                      <a:pt x="2154587" y="767769"/>
                      <a:pt x="2135935" y="775495"/>
                      <a:pt x="2116487" y="775495"/>
                    </a:cubicBezTo>
                    <a:lnTo>
                      <a:pt x="73331" y="775495"/>
                    </a:lnTo>
                    <a:cubicBezTo>
                      <a:pt x="53883" y="775495"/>
                      <a:pt x="35231" y="767769"/>
                      <a:pt x="21478" y="754017"/>
                    </a:cubicBezTo>
                    <a:cubicBezTo>
                      <a:pt x="7726" y="740265"/>
                      <a:pt x="0" y="721613"/>
                      <a:pt x="0" y="702164"/>
                    </a:cubicBezTo>
                    <a:lnTo>
                      <a:pt x="0" y="73331"/>
                    </a:lnTo>
                    <a:cubicBezTo>
                      <a:pt x="0" y="53883"/>
                      <a:pt x="7726" y="35231"/>
                      <a:pt x="21478" y="21478"/>
                    </a:cubicBezTo>
                    <a:cubicBezTo>
                      <a:pt x="35231" y="7726"/>
                      <a:pt x="53883" y="0"/>
                      <a:pt x="73331" y="0"/>
                    </a:cubicBezTo>
                    <a:close/>
                  </a:path>
                </a:pathLst>
              </a:custGeom>
              <a:gradFill rotWithShape="1">
                <a:gsLst>
                  <a:gs pos="0">
                    <a:srgbClr val="C4C2C0">
                      <a:alpha val="70000"/>
                    </a:srgbClr>
                  </a:gs>
                  <a:gs pos="100000">
                    <a:srgbClr val="FFFFFF">
                      <a:alpha val="70000"/>
                    </a:srgbClr>
                  </a:gs>
                </a:gsLst>
                <a:lin ang="0"/>
              </a:gradFill>
            </p:spPr>
          </p:sp>
          <p:sp>
            <p:nvSpPr>
              <p:cNvPr id="7" name="TextBox 7"/>
              <p:cNvSpPr txBox="1"/>
              <p:nvPr/>
            </p:nvSpPr>
            <p:spPr>
              <a:xfrm>
                <a:off x="0" y="-57150"/>
                <a:ext cx="812800" cy="869950"/>
              </a:xfrm>
              <a:prstGeom prst="rect">
                <a:avLst/>
              </a:prstGeom>
            </p:spPr>
            <p:txBody>
              <a:bodyPr lIns="32897" tIns="32897" rIns="32897" bIns="32897" rtlCol="0" anchor="ctr"/>
              <a:lstStyle/>
              <a:p>
                <a:pPr algn="ctr">
                  <a:lnSpc>
                    <a:spcPts val="2700"/>
                  </a:lnSpc>
                </a:pPr>
                <a:endParaRPr/>
              </a:p>
            </p:txBody>
          </p:sp>
        </p:grpSp>
        <p:sp>
          <p:nvSpPr>
            <p:cNvPr id="8" name="TextBox 8"/>
            <p:cNvSpPr txBox="1"/>
            <p:nvPr/>
          </p:nvSpPr>
          <p:spPr>
            <a:xfrm>
              <a:off x="437238" y="338852"/>
              <a:ext cx="6304585" cy="1836091"/>
            </a:xfrm>
            <a:prstGeom prst="rect">
              <a:avLst/>
            </a:prstGeom>
          </p:spPr>
          <p:txBody>
            <a:bodyPr lIns="0" tIns="0" rIns="0" bIns="0" rtlCol="0" anchor="t">
              <a:spAutoFit/>
            </a:bodyPr>
            <a:lstStyle/>
            <a:p>
              <a:pPr algn="ctr">
                <a:lnSpc>
                  <a:spcPts val="1852"/>
                </a:lnSpc>
              </a:pPr>
              <a:r>
                <a:rPr lang="en-US" sz="1323">
                  <a:solidFill>
                    <a:srgbClr val="000000"/>
                  </a:solidFill>
                  <a:latin typeface="Libre Baskerville"/>
                </a:rPr>
                <a:t>Consolidated texts and</a:t>
              </a:r>
            </a:p>
            <a:p>
              <a:pPr algn="ctr">
                <a:lnSpc>
                  <a:spcPts val="1852"/>
                </a:lnSpc>
              </a:pPr>
              <a:r>
                <a:rPr lang="en-US" sz="1323">
                  <a:solidFill>
                    <a:srgbClr val="000000"/>
                  </a:solidFill>
                  <a:latin typeface="Libre Baskerville"/>
                </a:rPr>
                <a:t>legislative changes proposed in the bill</a:t>
              </a:r>
            </a:p>
            <a:p>
              <a:pPr algn="ctr">
                <a:lnSpc>
                  <a:spcPts val="1852"/>
                </a:lnSpc>
              </a:pPr>
              <a:endParaRPr lang="en-US" sz="1323">
                <a:solidFill>
                  <a:srgbClr val="000000"/>
                </a:solidFill>
                <a:latin typeface="Libre Baskerville"/>
              </a:endParaRPr>
            </a:p>
            <a:p>
              <a:pPr algn="ctr">
                <a:lnSpc>
                  <a:spcPts val="1852"/>
                </a:lnSpc>
              </a:pPr>
              <a:r>
                <a:rPr lang="en-US" sz="1323">
                  <a:solidFill>
                    <a:srgbClr val="000000"/>
                  </a:solidFill>
                  <a:latin typeface="Libre Baskerville"/>
                </a:rPr>
                <a:t>The parts of the text to be eliminated are highlighted in red, while those to be changed or newly introduced are written in blue </a:t>
              </a:r>
            </a:p>
          </p:txBody>
        </p:sp>
      </p:grpSp>
      <p:sp>
        <p:nvSpPr>
          <p:cNvPr id="9" name="TextBox 9"/>
          <p:cNvSpPr txBox="1"/>
          <p:nvPr/>
        </p:nvSpPr>
        <p:spPr>
          <a:xfrm>
            <a:off x="2985830" y="8952022"/>
            <a:ext cx="3334370" cy="440169"/>
          </a:xfrm>
          <a:prstGeom prst="rect">
            <a:avLst/>
          </a:prstGeom>
        </p:spPr>
        <p:txBody>
          <a:bodyPr lIns="0" tIns="0" rIns="0" bIns="0" rtlCol="0" anchor="t">
            <a:spAutoFit/>
          </a:bodyPr>
          <a:lstStyle/>
          <a:p>
            <a:pPr algn="ctr">
              <a:lnSpc>
                <a:spcPts val="1816"/>
              </a:lnSpc>
            </a:pPr>
            <a:r>
              <a:rPr lang="en-US" sz="1297">
                <a:solidFill>
                  <a:srgbClr val="000000"/>
                </a:solidFill>
                <a:latin typeface="Libre Baskerville"/>
              </a:rPr>
              <a:t> Comparative documents</a:t>
            </a:r>
          </a:p>
          <a:p>
            <a:pPr algn="ctr">
              <a:lnSpc>
                <a:spcPts val="1816"/>
              </a:lnSpc>
              <a:spcBef>
                <a:spcPct val="0"/>
              </a:spcBef>
            </a:pPr>
            <a:r>
              <a:rPr lang="en-US" sz="1297">
                <a:solidFill>
                  <a:srgbClr val="000000"/>
                </a:solidFill>
                <a:latin typeface="Libre Baskerville"/>
              </a:rPr>
              <a:t>Families Bill</a:t>
            </a:r>
          </a:p>
        </p:txBody>
      </p:sp>
      <p:sp>
        <p:nvSpPr>
          <p:cNvPr id="10" name="Freeform 10">
            <a:hlinkClick r:id="rId4"/>
          </p:cNvPr>
          <p:cNvSpPr/>
          <p:nvPr/>
        </p:nvSpPr>
        <p:spPr>
          <a:xfrm>
            <a:off x="9568613" y="1854250"/>
            <a:ext cx="5504501" cy="3892141"/>
          </a:xfrm>
          <a:custGeom>
            <a:avLst/>
            <a:gdLst/>
            <a:ahLst/>
            <a:cxnLst/>
            <a:rect l="l" t="t" r="r" b="b"/>
            <a:pathLst>
              <a:path w="5504501" h="3892141">
                <a:moveTo>
                  <a:pt x="0" y="0"/>
                </a:moveTo>
                <a:lnTo>
                  <a:pt x="5504500" y="0"/>
                </a:lnTo>
                <a:lnTo>
                  <a:pt x="5504500" y="3892140"/>
                </a:lnTo>
                <a:lnTo>
                  <a:pt x="0" y="3892140"/>
                </a:lnTo>
                <a:lnTo>
                  <a:pt x="0" y="0"/>
                </a:lnTo>
                <a:close/>
              </a:path>
            </a:pathLst>
          </a:custGeom>
          <a:blipFill>
            <a:blip r:embed="rId5"/>
            <a:stretch>
              <a:fillRect/>
            </a:stretch>
          </a:blipFill>
        </p:spPr>
      </p:sp>
      <p:sp>
        <p:nvSpPr>
          <p:cNvPr id="11" name="Freeform 11">
            <a:hlinkClick r:id="rId6"/>
          </p:cNvPr>
          <p:cNvSpPr/>
          <p:nvPr/>
        </p:nvSpPr>
        <p:spPr>
          <a:xfrm>
            <a:off x="9568613" y="5961724"/>
            <a:ext cx="5504501" cy="3892141"/>
          </a:xfrm>
          <a:custGeom>
            <a:avLst/>
            <a:gdLst/>
            <a:ahLst/>
            <a:cxnLst/>
            <a:rect l="l" t="t" r="r" b="b"/>
            <a:pathLst>
              <a:path w="5504501" h="3892141">
                <a:moveTo>
                  <a:pt x="0" y="0"/>
                </a:moveTo>
                <a:lnTo>
                  <a:pt x="5504500" y="0"/>
                </a:lnTo>
                <a:lnTo>
                  <a:pt x="5504500" y="3892140"/>
                </a:lnTo>
                <a:lnTo>
                  <a:pt x="0" y="3892140"/>
                </a:lnTo>
                <a:lnTo>
                  <a:pt x="0" y="0"/>
                </a:lnTo>
                <a:close/>
              </a:path>
            </a:pathLst>
          </a:custGeom>
          <a:blipFill>
            <a:blip r:embed="rId7"/>
            <a:stretch>
              <a:fillRect/>
            </a:stretch>
          </a:blipFill>
        </p:spPr>
      </p:sp>
      <p:sp>
        <p:nvSpPr>
          <p:cNvPr id="12" name="Freeform 12">
            <a:hlinkClick r:id="rId8" tooltip="https://www.congreso.es/docu/docum/ddocum/dosieres/sleg/legislatura_14/spl_82/pdfs/5.pdf"/>
          </p:cNvPr>
          <p:cNvSpPr/>
          <p:nvPr/>
        </p:nvSpPr>
        <p:spPr>
          <a:xfrm>
            <a:off x="3151251" y="4233564"/>
            <a:ext cx="3003526" cy="4245267"/>
          </a:xfrm>
          <a:custGeom>
            <a:avLst/>
            <a:gdLst/>
            <a:ahLst/>
            <a:cxnLst/>
            <a:rect l="l" t="t" r="r" b="b"/>
            <a:pathLst>
              <a:path w="3003526" h="4245267">
                <a:moveTo>
                  <a:pt x="0" y="0"/>
                </a:moveTo>
                <a:lnTo>
                  <a:pt x="3003526" y="0"/>
                </a:lnTo>
                <a:lnTo>
                  <a:pt x="3003526" y="4245266"/>
                </a:lnTo>
                <a:lnTo>
                  <a:pt x="0" y="4245266"/>
                </a:lnTo>
                <a:lnTo>
                  <a:pt x="0" y="0"/>
                </a:lnTo>
                <a:close/>
              </a:path>
            </a:pathLst>
          </a:custGeom>
          <a:blipFill>
            <a:blip r:embed="rId9"/>
            <a:stretch>
              <a:fillRect/>
            </a:stretch>
          </a:blipFill>
        </p:spPr>
      </p:sp>
      <p:sp>
        <p:nvSpPr>
          <p:cNvPr id="13" name="TextBox 13"/>
          <p:cNvSpPr txBox="1"/>
          <p:nvPr/>
        </p:nvSpPr>
        <p:spPr>
          <a:xfrm>
            <a:off x="1028700" y="788750"/>
            <a:ext cx="10644358" cy="906780"/>
          </a:xfrm>
          <a:prstGeom prst="rect">
            <a:avLst/>
          </a:prstGeom>
          <a:effectLst>
            <a:outerShdw blurRad="50800" dist="38100" dir="2700000" algn="tl" rotWithShape="0">
              <a:prstClr val="black">
                <a:alpha val="40000"/>
              </a:prstClr>
            </a:outerShdw>
          </a:effectLst>
        </p:spPr>
        <p:txBody>
          <a:bodyPr lIns="0" tIns="0" rIns="0" bIns="0" rtlCol="0" anchor="t">
            <a:spAutoFit/>
          </a:bodyPr>
          <a:lstStyle/>
          <a:p>
            <a:pPr>
              <a:lnSpc>
                <a:spcPts val="6884"/>
              </a:lnSpc>
            </a:pPr>
            <a:r>
              <a:rPr lang="en-US" sz="6749" dirty="0">
                <a:solidFill>
                  <a:srgbClr val="000000"/>
                </a:solidFill>
                <a:latin typeface="Belleza"/>
              </a:rPr>
              <a:t>Comparative documents</a:t>
            </a:r>
          </a:p>
        </p:txBody>
      </p:sp>
      <p:sp>
        <p:nvSpPr>
          <p:cNvPr id="14" name="TextBox 14"/>
          <p:cNvSpPr txBox="1"/>
          <p:nvPr/>
        </p:nvSpPr>
        <p:spPr>
          <a:xfrm>
            <a:off x="14493946" y="1489185"/>
            <a:ext cx="3640829" cy="365065"/>
          </a:xfrm>
          <a:prstGeom prst="rect">
            <a:avLst/>
          </a:prstGeom>
        </p:spPr>
        <p:txBody>
          <a:bodyPr lIns="0" tIns="0" rIns="0" bIns="0" rtlCol="0" anchor="t">
            <a:spAutoFit/>
          </a:bodyPr>
          <a:lstStyle/>
          <a:p>
            <a:pPr algn="r">
              <a:lnSpc>
                <a:spcPts val="2978"/>
              </a:lnSpc>
            </a:pPr>
            <a:r>
              <a:rPr lang="en-US" sz="2127">
                <a:solidFill>
                  <a:srgbClr val="000000"/>
                </a:solidFill>
                <a:latin typeface="Belleza"/>
              </a:rPr>
              <a:t>Working documents</a:t>
            </a:r>
          </a:p>
        </p:txBody>
      </p:sp>
      <p:pic>
        <p:nvPicPr>
          <p:cNvPr id="17" name="Imagen 16" descr="Texto&#10;&#10;Descripción generada automáticamente">
            <a:extLst>
              <a:ext uri="{FF2B5EF4-FFF2-40B4-BE49-F238E27FC236}">
                <a16:creationId xmlns:a16="http://schemas.microsoft.com/office/drawing/2014/main" id="{49406818-8007-5A62-2378-A3FE18A50A4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43800" y="2194486"/>
            <a:ext cx="10180067" cy="71977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8000"/>
          </a:blip>
          <a:srcRect b="15572"/>
          <a:stretch>
            <a:fillRect/>
          </a:stretch>
        </p:blipFill>
        <p:spPr>
          <a:xfrm>
            <a:off x="0" y="0"/>
            <a:ext cx="18288000" cy="10287000"/>
          </a:xfrm>
          <a:prstGeom prst="rect">
            <a:avLst/>
          </a:prstGeom>
        </p:spPr>
      </p:pic>
      <p:sp>
        <p:nvSpPr>
          <p:cNvPr id="3" name="Freeform 3"/>
          <p:cNvSpPr/>
          <p:nvPr/>
        </p:nvSpPr>
        <p:spPr>
          <a:xfrm>
            <a:off x="15073113" y="176281"/>
            <a:ext cx="3061662" cy="1522182"/>
          </a:xfrm>
          <a:custGeom>
            <a:avLst/>
            <a:gdLst/>
            <a:ahLst/>
            <a:cxnLst/>
            <a:rect l="l" t="t" r="r" b="b"/>
            <a:pathLst>
              <a:path w="3061662" h="1522182">
                <a:moveTo>
                  <a:pt x="0" y="0"/>
                </a:moveTo>
                <a:lnTo>
                  <a:pt x="3061662" y="0"/>
                </a:lnTo>
                <a:lnTo>
                  <a:pt x="3061662" y="1522182"/>
                </a:lnTo>
                <a:lnTo>
                  <a:pt x="0" y="1522182"/>
                </a:lnTo>
                <a:lnTo>
                  <a:pt x="0" y="0"/>
                </a:lnTo>
                <a:close/>
              </a:path>
            </a:pathLst>
          </a:custGeom>
          <a:blipFill>
            <a:blip r:embed="rId3"/>
            <a:stretch>
              <a:fillRect/>
            </a:stretch>
          </a:blipFill>
        </p:spPr>
      </p:sp>
      <p:grpSp>
        <p:nvGrpSpPr>
          <p:cNvPr id="4" name="Group 4"/>
          <p:cNvGrpSpPr/>
          <p:nvPr/>
        </p:nvGrpSpPr>
        <p:grpSpPr>
          <a:xfrm>
            <a:off x="998020" y="2279598"/>
            <a:ext cx="7526790" cy="2521394"/>
            <a:chOff x="0" y="0"/>
            <a:chExt cx="10035720" cy="3361859"/>
          </a:xfrm>
        </p:grpSpPr>
        <p:grpSp>
          <p:nvGrpSpPr>
            <p:cNvPr id="5" name="Group 5"/>
            <p:cNvGrpSpPr/>
            <p:nvPr/>
          </p:nvGrpSpPr>
          <p:grpSpPr>
            <a:xfrm>
              <a:off x="0" y="0"/>
              <a:ext cx="10035720" cy="3361859"/>
              <a:chOff x="0" y="0"/>
              <a:chExt cx="3061180" cy="1025462"/>
            </a:xfrm>
          </p:grpSpPr>
          <p:sp>
            <p:nvSpPr>
              <p:cNvPr id="6" name="Freeform 6"/>
              <p:cNvSpPr/>
              <p:nvPr/>
            </p:nvSpPr>
            <p:spPr>
              <a:xfrm>
                <a:off x="0" y="0"/>
                <a:ext cx="3061180" cy="1025463"/>
              </a:xfrm>
              <a:custGeom>
                <a:avLst/>
                <a:gdLst/>
                <a:ahLst/>
                <a:cxnLst/>
                <a:rect l="l" t="t" r="r" b="b"/>
                <a:pathLst>
                  <a:path w="3061180" h="1025463">
                    <a:moveTo>
                      <a:pt x="52458" y="0"/>
                    </a:moveTo>
                    <a:lnTo>
                      <a:pt x="3008722" y="0"/>
                    </a:lnTo>
                    <a:cubicBezTo>
                      <a:pt x="3037694" y="0"/>
                      <a:pt x="3061180" y="23486"/>
                      <a:pt x="3061180" y="52458"/>
                    </a:cubicBezTo>
                    <a:lnTo>
                      <a:pt x="3061180" y="973005"/>
                    </a:lnTo>
                    <a:cubicBezTo>
                      <a:pt x="3061180" y="1001976"/>
                      <a:pt x="3037694" y="1025463"/>
                      <a:pt x="3008722" y="1025463"/>
                    </a:cubicBezTo>
                    <a:lnTo>
                      <a:pt x="52458" y="1025463"/>
                    </a:lnTo>
                    <a:cubicBezTo>
                      <a:pt x="23486" y="1025463"/>
                      <a:pt x="0" y="1001976"/>
                      <a:pt x="0" y="973005"/>
                    </a:cubicBezTo>
                    <a:lnTo>
                      <a:pt x="0" y="52458"/>
                    </a:lnTo>
                    <a:cubicBezTo>
                      <a:pt x="0" y="23486"/>
                      <a:pt x="23486" y="0"/>
                      <a:pt x="52458" y="0"/>
                    </a:cubicBezTo>
                    <a:close/>
                  </a:path>
                </a:pathLst>
              </a:custGeom>
              <a:gradFill rotWithShape="1">
                <a:gsLst>
                  <a:gs pos="0">
                    <a:srgbClr val="C4C2C0">
                      <a:alpha val="70000"/>
                    </a:srgbClr>
                  </a:gs>
                  <a:gs pos="100000">
                    <a:srgbClr val="FFFFFF">
                      <a:alpha val="70000"/>
                    </a:srgbClr>
                  </a:gs>
                </a:gsLst>
                <a:lin ang="0"/>
              </a:gradFill>
            </p:spPr>
          </p:sp>
          <p:sp>
            <p:nvSpPr>
              <p:cNvPr id="7" name="TextBox 7"/>
              <p:cNvSpPr txBox="1"/>
              <p:nvPr/>
            </p:nvSpPr>
            <p:spPr>
              <a:xfrm>
                <a:off x="0" y="-57150"/>
                <a:ext cx="812800" cy="869950"/>
              </a:xfrm>
              <a:prstGeom prst="rect">
                <a:avLst/>
              </a:prstGeom>
            </p:spPr>
            <p:txBody>
              <a:bodyPr lIns="32897" tIns="32897" rIns="32897" bIns="32897" rtlCol="0" anchor="ctr"/>
              <a:lstStyle/>
              <a:p>
                <a:pPr algn="ctr">
                  <a:lnSpc>
                    <a:spcPts val="2700"/>
                  </a:lnSpc>
                </a:pPr>
                <a:endParaRPr/>
              </a:p>
            </p:txBody>
          </p:sp>
        </p:grpSp>
        <p:sp>
          <p:nvSpPr>
            <p:cNvPr id="8" name="TextBox 8"/>
            <p:cNvSpPr txBox="1"/>
            <p:nvPr/>
          </p:nvSpPr>
          <p:spPr>
            <a:xfrm>
              <a:off x="611222" y="255747"/>
              <a:ext cx="8813276" cy="2821790"/>
            </a:xfrm>
            <a:prstGeom prst="rect">
              <a:avLst/>
            </a:prstGeom>
          </p:spPr>
          <p:txBody>
            <a:bodyPr lIns="0" tIns="0" rIns="0" bIns="0" rtlCol="0" anchor="t">
              <a:spAutoFit/>
            </a:bodyPr>
            <a:lstStyle/>
            <a:p>
              <a:pPr marL="328853" lvl="1" indent="-164427" algn="just">
                <a:lnSpc>
                  <a:spcPts val="2132"/>
                </a:lnSpc>
                <a:buFont typeface="Arial"/>
                <a:buChar char="•"/>
              </a:pPr>
              <a:r>
                <a:rPr lang="en-US" sz="1523">
                  <a:solidFill>
                    <a:srgbClr val="000000"/>
                  </a:solidFill>
                  <a:latin typeface="Libre Baskerville"/>
                </a:rPr>
                <a:t>They include abstracts and summaries</a:t>
              </a:r>
            </a:p>
            <a:p>
              <a:pPr algn="just">
                <a:lnSpc>
                  <a:spcPts val="2132"/>
                </a:lnSpc>
              </a:pPr>
              <a:endParaRPr lang="en-US" sz="1523">
                <a:solidFill>
                  <a:srgbClr val="000000"/>
                </a:solidFill>
                <a:latin typeface="Libre Baskerville"/>
              </a:endParaRPr>
            </a:p>
            <a:p>
              <a:pPr marL="328853" lvl="1" indent="-164427" algn="just">
                <a:lnSpc>
                  <a:spcPts val="2132"/>
                </a:lnSpc>
                <a:buFont typeface="Arial"/>
                <a:buChar char="•"/>
              </a:pPr>
              <a:r>
                <a:rPr lang="en-US" sz="1523">
                  <a:solidFill>
                    <a:srgbClr val="000000"/>
                  </a:solidFill>
                  <a:latin typeface="Libre Baskerville"/>
                </a:rPr>
                <a:t>They provide access to the full texts of the research studies, articles, etc. in the bibliography (in the version distributed inside the House)</a:t>
              </a:r>
            </a:p>
            <a:p>
              <a:pPr algn="just">
                <a:lnSpc>
                  <a:spcPts val="2132"/>
                </a:lnSpc>
              </a:pPr>
              <a:endParaRPr lang="en-US" sz="1523">
                <a:solidFill>
                  <a:srgbClr val="000000"/>
                </a:solidFill>
                <a:latin typeface="Libre Baskerville"/>
              </a:endParaRPr>
            </a:p>
            <a:p>
              <a:pPr marL="328853" lvl="1" indent="-164427" algn="just">
                <a:lnSpc>
                  <a:spcPts val="2132"/>
                </a:lnSpc>
                <a:buFont typeface="Arial"/>
                <a:buChar char="•"/>
              </a:pPr>
              <a:r>
                <a:rPr lang="en-US" sz="1523">
                  <a:solidFill>
                    <a:srgbClr val="000000"/>
                  </a:solidFill>
                  <a:latin typeface="Libre Baskerville"/>
                </a:rPr>
                <a:t>They may be systematized ccording to the different aspects treated in the bill</a:t>
              </a:r>
            </a:p>
          </p:txBody>
        </p:sp>
      </p:grpSp>
      <p:sp>
        <p:nvSpPr>
          <p:cNvPr id="9" name="Freeform 9">
            <a:hlinkClick r:id="rId4" tooltip="https://www.congreso.es/docu/docum/ddocum/dosieres/sleg/legislatura_14/spl_84/pdfs/2.pdf"/>
          </p:cNvPr>
          <p:cNvSpPr/>
          <p:nvPr/>
        </p:nvSpPr>
        <p:spPr>
          <a:xfrm>
            <a:off x="3506910" y="5029592"/>
            <a:ext cx="2509010" cy="3546304"/>
          </a:xfrm>
          <a:custGeom>
            <a:avLst/>
            <a:gdLst/>
            <a:ahLst/>
            <a:cxnLst/>
            <a:rect l="l" t="t" r="r" b="b"/>
            <a:pathLst>
              <a:path w="2509010" h="3546304">
                <a:moveTo>
                  <a:pt x="0" y="0"/>
                </a:moveTo>
                <a:lnTo>
                  <a:pt x="2509010" y="0"/>
                </a:lnTo>
                <a:lnTo>
                  <a:pt x="2509010" y="3546304"/>
                </a:lnTo>
                <a:lnTo>
                  <a:pt x="0" y="3546304"/>
                </a:lnTo>
                <a:lnTo>
                  <a:pt x="0" y="0"/>
                </a:lnTo>
                <a:close/>
              </a:path>
            </a:pathLst>
          </a:custGeom>
          <a:blipFill>
            <a:blip r:embed="rId5"/>
            <a:stretch>
              <a:fillRect/>
            </a:stretch>
          </a:blipFill>
        </p:spPr>
      </p:sp>
      <p:sp>
        <p:nvSpPr>
          <p:cNvPr id="10" name="Freeform 10"/>
          <p:cNvSpPr/>
          <p:nvPr/>
        </p:nvSpPr>
        <p:spPr>
          <a:xfrm rot="-527723">
            <a:off x="9683316" y="2795503"/>
            <a:ext cx="2836095" cy="4010977"/>
          </a:xfrm>
          <a:custGeom>
            <a:avLst/>
            <a:gdLst/>
            <a:ahLst/>
            <a:cxnLst/>
            <a:rect l="l" t="t" r="r" b="b"/>
            <a:pathLst>
              <a:path w="2836095" h="4010977">
                <a:moveTo>
                  <a:pt x="0" y="0"/>
                </a:moveTo>
                <a:lnTo>
                  <a:pt x="2836094" y="0"/>
                </a:lnTo>
                <a:lnTo>
                  <a:pt x="2836094" y="4010977"/>
                </a:lnTo>
                <a:lnTo>
                  <a:pt x="0" y="4010977"/>
                </a:lnTo>
                <a:lnTo>
                  <a:pt x="0" y="0"/>
                </a:lnTo>
                <a:close/>
              </a:path>
            </a:pathLst>
          </a:custGeom>
          <a:blipFill>
            <a:blip r:embed="rId6"/>
            <a:stretch>
              <a:fillRect/>
            </a:stretch>
          </a:blipFill>
        </p:spPr>
      </p:sp>
      <p:sp>
        <p:nvSpPr>
          <p:cNvPr id="11" name="Freeform 11"/>
          <p:cNvSpPr/>
          <p:nvPr/>
        </p:nvSpPr>
        <p:spPr>
          <a:xfrm rot="689278">
            <a:off x="13530045" y="4312609"/>
            <a:ext cx="3297841" cy="4664007"/>
          </a:xfrm>
          <a:custGeom>
            <a:avLst/>
            <a:gdLst/>
            <a:ahLst/>
            <a:cxnLst/>
            <a:rect l="l" t="t" r="r" b="b"/>
            <a:pathLst>
              <a:path w="3297841" h="4664007">
                <a:moveTo>
                  <a:pt x="0" y="0"/>
                </a:moveTo>
                <a:lnTo>
                  <a:pt x="3297842" y="0"/>
                </a:lnTo>
                <a:lnTo>
                  <a:pt x="3297842" y="4664006"/>
                </a:lnTo>
                <a:lnTo>
                  <a:pt x="0" y="4664006"/>
                </a:lnTo>
                <a:lnTo>
                  <a:pt x="0" y="0"/>
                </a:lnTo>
                <a:close/>
              </a:path>
            </a:pathLst>
          </a:custGeom>
          <a:blipFill>
            <a:blip r:embed="rId7"/>
            <a:stretch>
              <a:fillRect/>
            </a:stretch>
          </a:blipFill>
        </p:spPr>
      </p:sp>
      <p:sp>
        <p:nvSpPr>
          <p:cNvPr id="12" name="TextBox 12"/>
          <p:cNvSpPr txBox="1"/>
          <p:nvPr/>
        </p:nvSpPr>
        <p:spPr>
          <a:xfrm>
            <a:off x="3094230" y="8805490"/>
            <a:ext cx="3334370" cy="452810"/>
          </a:xfrm>
          <a:prstGeom prst="rect">
            <a:avLst/>
          </a:prstGeom>
        </p:spPr>
        <p:txBody>
          <a:bodyPr lIns="0" tIns="0" rIns="0" bIns="0" rtlCol="0" anchor="t">
            <a:spAutoFit/>
          </a:bodyPr>
          <a:lstStyle/>
          <a:p>
            <a:pPr algn="ctr">
              <a:lnSpc>
                <a:spcPts val="1816"/>
              </a:lnSpc>
            </a:pPr>
            <a:r>
              <a:rPr lang="en-US" sz="1297">
                <a:solidFill>
                  <a:srgbClr val="000000"/>
                </a:solidFill>
                <a:latin typeface="Libre Baskerville"/>
              </a:rPr>
              <a:t>Studies</a:t>
            </a:r>
          </a:p>
          <a:p>
            <a:pPr algn="ctr">
              <a:lnSpc>
                <a:spcPts val="1816"/>
              </a:lnSpc>
            </a:pPr>
            <a:r>
              <a:rPr lang="en-US" sz="1297">
                <a:solidFill>
                  <a:srgbClr val="000000"/>
                </a:solidFill>
                <a:latin typeface="Libre Baskerville"/>
              </a:rPr>
              <a:t>Higher Artistic Education Bill</a:t>
            </a:r>
          </a:p>
        </p:txBody>
      </p:sp>
      <p:sp>
        <p:nvSpPr>
          <p:cNvPr id="13" name="TextBox 13"/>
          <p:cNvSpPr txBox="1"/>
          <p:nvPr/>
        </p:nvSpPr>
        <p:spPr>
          <a:xfrm>
            <a:off x="998020" y="1143000"/>
            <a:ext cx="10644358" cy="906780"/>
          </a:xfrm>
          <a:prstGeom prst="rect">
            <a:avLst/>
          </a:prstGeom>
          <a:effectLst>
            <a:outerShdw blurRad="50800" dist="38100" dir="2700000" algn="tl" rotWithShape="0">
              <a:prstClr val="black">
                <a:alpha val="40000"/>
              </a:prstClr>
            </a:outerShdw>
          </a:effectLst>
        </p:spPr>
        <p:txBody>
          <a:bodyPr lIns="0" tIns="0" rIns="0" bIns="0" rtlCol="0" anchor="t">
            <a:spAutoFit/>
          </a:bodyPr>
          <a:lstStyle/>
          <a:p>
            <a:pPr>
              <a:lnSpc>
                <a:spcPts val="6884"/>
              </a:lnSpc>
            </a:pPr>
            <a:r>
              <a:rPr lang="en-US" sz="6749" dirty="0">
                <a:solidFill>
                  <a:srgbClr val="000000"/>
                </a:solidFill>
                <a:latin typeface="Belleza"/>
              </a:rPr>
              <a:t>Studies</a:t>
            </a:r>
          </a:p>
        </p:txBody>
      </p:sp>
      <p:sp>
        <p:nvSpPr>
          <p:cNvPr id="14" name="TextBox 14"/>
          <p:cNvSpPr txBox="1"/>
          <p:nvPr/>
        </p:nvSpPr>
        <p:spPr>
          <a:xfrm>
            <a:off x="14493946" y="1489185"/>
            <a:ext cx="3640829" cy="365065"/>
          </a:xfrm>
          <a:prstGeom prst="rect">
            <a:avLst/>
          </a:prstGeom>
        </p:spPr>
        <p:txBody>
          <a:bodyPr lIns="0" tIns="0" rIns="0" bIns="0" rtlCol="0" anchor="t">
            <a:spAutoFit/>
          </a:bodyPr>
          <a:lstStyle/>
          <a:p>
            <a:pPr algn="r">
              <a:lnSpc>
                <a:spcPts val="2978"/>
              </a:lnSpc>
            </a:pPr>
            <a:r>
              <a:rPr lang="en-US" sz="2127">
                <a:solidFill>
                  <a:srgbClr val="000000"/>
                </a:solidFill>
                <a:latin typeface="Belleza"/>
              </a:rPr>
              <a:t>Working documents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5000"/>
          </a:blip>
          <a:srcRect t="28912" b="28912"/>
          <a:stretch>
            <a:fillRect/>
          </a:stretch>
        </p:blipFill>
        <p:spPr>
          <a:xfrm>
            <a:off x="0" y="0"/>
            <a:ext cx="18288000" cy="10287000"/>
          </a:xfrm>
          <a:prstGeom prst="rect">
            <a:avLst/>
          </a:prstGeom>
        </p:spPr>
      </p:pic>
      <p:grpSp>
        <p:nvGrpSpPr>
          <p:cNvPr id="3" name="Group 3"/>
          <p:cNvGrpSpPr/>
          <p:nvPr/>
        </p:nvGrpSpPr>
        <p:grpSpPr>
          <a:xfrm>
            <a:off x="9497932" y="4143429"/>
            <a:ext cx="7106013" cy="3493750"/>
            <a:chOff x="0" y="0"/>
            <a:chExt cx="1644517" cy="808545"/>
          </a:xfrm>
        </p:grpSpPr>
        <p:sp>
          <p:nvSpPr>
            <p:cNvPr id="4" name="Freeform 4"/>
            <p:cNvSpPr/>
            <p:nvPr/>
          </p:nvSpPr>
          <p:spPr>
            <a:xfrm>
              <a:off x="0" y="0"/>
              <a:ext cx="1644517" cy="808545"/>
            </a:xfrm>
            <a:custGeom>
              <a:avLst/>
              <a:gdLst/>
              <a:ahLst/>
              <a:cxnLst/>
              <a:rect l="l" t="t" r="r" b="b"/>
              <a:pathLst>
                <a:path w="1644517" h="808545">
                  <a:moveTo>
                    <a:pt x="55564" y="0"/>
                  </a:moveTo>
                  <a:lnTo>
                    <a:pt x="1588953" y="0"/>
                  </a:lnTo>
                  <a:cubicBezTo>
                    <a:pt x="1619640" y="0"/>
                    <a:pt x="1644517" y="24877"/>
                    <a:pt x="1644517" y="55564"/>
                  </a:cubicBezTo>
                  <a:lnTo>
                    <a:pt x="1644517" y="752981"/>
                  </a:lnTo>
                  <a:cubicBezTo>
                    <a:pt x="1644517" y="783668"/>
                    <a:pt x="1619640" y="808545"/>
                    <a:pt x="1588953" y="808545"/>
                  </a:cubicBezTo>
                  <a:lnTo>
                    <a:pt x="55564" y="808545"/>
                  </a:lnTo>
                  <a:cubicBezTo>
                    <a:pt x="24877" y="808545"/>
                    <a:pt x="0" y="783668"/>
                    <a:pt x="0" y="752981"/>
                  </a:cubicBezTo>
                  <a:lnTo>
                    <a:pt x="0" y="55564"/>
                  </a:lnTo>
                  <a:cubicBezTo>
                    <a:pt x="0" y="24877"/>
                    <a:pt x="24877" y="0"/>
                    <a:pt x="55564" y="0"/>
                  </a:cubicBezTo>
                  <a:close/>
                </a:path>
              </a:pathLst>
            </a:custGeom>
            <a:gradFill rotWithShape="1">
              <a:gsLst>
                <a:gs pos="0">
                  <a:srgbClr val="C4C2C0">
                    <a:alpha val="70000"/>
                  </a:srgbClr>
                </a:gs>
                <a:gs pos="100000">
                  <a:srgbClr val="FFFFFF">
                    <a:alpha val="70000"/>
                  </a:srgbClr>
                </a:gs>
              </a:gsLst>
              <a:lin ang="0"/>
            </a:gradFill>
          </p:spPr>
        </p:sp>
        <p:sp>
          <p:nvSpPr>
            <p:cNvPr id="5" name="TextBox 5"/>
            <p:cNvSpPr txBox="1"/>
            <p:nvPr/>
          </p:nvSpPr>
          <p:spPr>
            <a:xfrm>
              <a:off x="0" y="-57150"/>
              <a:ext cx="812800" cy="869950"/>
            </a:xfrm>
            <a:prstGeom prst="rect">
              <a:avLst/>
            </a:prstGeom>
          </p:spPr>
          <p:txBody>
            <a:bodyPr lIns="57813" tIns="57813" rIns="57813" bIns="57813" rtlCol="0" anchor="ctr"/>
            <a:lstStyle/>
            <a:p>
              <a:pPr algn="ctr">
                <a:lnSpc>
                  <a:spcPts val="2700"/>
                </a:lnSpc>
              </a:pPr>
              <a:endParaRPr/>
            </a:p>
          </p:txBody>
        </p:sp>
      </p:grpSp>
      <p:sp>
        <p:nvSpPr>
          <p:cNvPr id="6" name="TextBox 6"/>
          <p:cNvSpPr txBox="1"/>
          <p:nvPr/>
        </p:nvSpPr>
        <p:spPr>
          <a:xfrm>
            <a:off x="10523869" y="4344439"/>
            <a:ext cx="5054138" cy="2939330"/>
          </a:xfrm>
          <a:prstGeom prst="rect">
            <a:avLst/>
          </a:prstGeom>
        </p:spPr>
        <p:txBody>
          <a:bodyPr lIns="0" tIns="0" rIns="0" bIns="0" rtlCol="0" anchor="t">
            <a:spAutoFit/>
          </a:bodyPr>
          <a:lstStyle/>
          <a:p>
            <a:pPr algn="ctr">
              <a:lnSpc>
                <a:spcPts val="4003"/>
              </a:lnSpc>
            </a:pPr>
            <a:r>
              <a:rPr lang="en-US" sz="1991">
                <a:solidFill>
                  <a:srgbClr val="000000"/>
                </a:solidFill>
                <a:latin typeface="Libre Baskerville"/>
              </a:rPr>
              <a:t>This task was carried out by collecting, gathering and giving access to a set of documents -national, foreign and international law, complementary documentation and studies-, with a fixed arrangement or structure</a:t>
            </a:r>
          </a:p>
        </p:txBody>
      </p:sp>
      <p:sp>
        <p:nvSpPr>
          <p:cNvPr id="7" name="Freeform 7"/>
          <p:cNvSpPr/>
          <p:nvPr/>
        </p:nvSpPr>
        <p:spPr>
          <a:xfrm>
            <a:off x="15073113" y="176281"/>
            <a:ext cx="3061662" cy="1522182"/>
          </a:xfrm>
          <a:custGeom>
            <a:avLst/>
            <a:gdLst/>
            <a:ahLst/>
            <a:cxnLst/>
            <a:rect l="l" t="t" r="r" b="b"/>
            <a:pathLst>
              <a:path w="3061662" h="1522182">
                <a:moveTo>
                  <a:pt x="0" y="0"/>
                </a:moveTo>
                <a:lnTo>
                  <a:pt x="3061662" y="0"/>
                </a:lnTo>
                <a:lnTo>
                  <a:pt x="3061662" y="1522182"/>
                </a:lnTo>
                <a:lnTo>
                  <a:pt x="0" y="1522182"/>
                </a:lnTo>
                <a:lnTo>
                  <a:pt x="0" y="0"/>
                </a:lnTo>
                <a:close/>
              </a:path>
            </a:pathLst>
          </a:custGeom>
          <a:blipFill>
            <a:blip r:embed="rId3"/>
            <a:stretch>
              <a:fillRect/>
            </a:stretch>
          </a:blipFill>
        </p:spPr>
      </p:sp>
      <p:sp>
        <p:nvSpPr>
          <p:cNvPr id="8" name="Freeform 8"/>
          <p:cNvSpPr/>
          <p:nvPr/>
        </p:nvSpPr>
        <p:spPr>
          <a:xfrm>
            <a:off x="1028700" y="3124697"/>
            <a:ext cx="2491755" cy="2952882"/>
          </a:xfrm>
          <a:custGeom>
            <a:avLst/>
            <a:gdLst/>
            <a:ahLst/>
            <a:cxnLst/>
            <a:rect l="l" t="t" r="r" b="b"/>
            <a:pathLst>
              <a:path w="2491755" h="2952882">
                <a:moveTo>
                  <a:pt x="0" y="0"/>
                </a:moveTo>
                <a:lnTo>
                  <a:pt x="2491755" y="0"/>
                </a:lnTo>
                <a:lnTo>
                  <a:pt x="2491755" y="2952882"/>
                </a:lnTo>
                <a:lnTo>
                  <a:pt x="0" y="2952882"/>
                </a:lnTo>
                <a:lnTo>
                  <a:pt x="0" y="0"/>
                </a:lnTo>
                <a:close/>
              </a:path>
            </a:pathLst>
          </a:custGeom>
          <a:blipFill>
            <a:blip r:embed="rId4"/>
            <a:stretch>
              <a:fillRect/>
            </a:stretch>
          </a:blipFill>
        </p:spPr>
      </p:sp>
      <p:sp>
        <p:nvSpPr>
          <p:cNvPr id="9" name="Freeform 9"/>
          <p:cNvSpPr/>
          <p:nvPr/>
        </p:nvSpPr>
        <p:spPr>
          <a:xfrm>
            <a:off x="1028700" y="6504674"/>
            <a:ext cx="2491755" cy="1728926"/>
          </a:xfrm>
          <a:custGeom>
            <a:avLst/>
            <a:gdLst/>
            <a:ahLst/>
            <a:cxnLst/>
            <a:rect l="l" t="t" r="r" b="b"/>
            <a:pathLst>
              <a:path w="2491755" h="1728926">
                <a:moveTo>
                  <a:pt x="0" y="0"/>
                </a:moveTo>
                <a:lnTo>
                  <a:pt x="2491755" y="0"/>
                </a:lnTo>
                <a:lnTo>
                  <a:pt x="2491755" y="1728926"/>
                </a:lnTo>
                <a:lnTo>
                  <a:pt x="0" y="1728926"/>
                </a:lnTo>
                <a:lnTo>
                  <a:pt x="0" y="0"/>
                </a:lnTo>
                <a:close/>
              </a:path>
            </a:pathLst>
          </a:custGeom>
          <a:blipFill>
            <a:blip r:embed="rId5"/>
            <a:stretch>
              <a:fillRect/>
            </a:stretch>
          </a:blipFill>
        </p:spPr>
      </p:sp>
      <p:sp>
        <p:nvSpPr>
          <p:cNvPr id="10" name="Freeform 10"/>
          <p:cNvSpPr/>
          <p:nvPr/>
        </p:nvSpPr>
        <p:spPr>
          <a:xfrm>
            <a:off x="3936854" y="6504674"/>
            <a:ext cx="3020938" cy="2265011"/>
          </a:xfrm>
          <a:custGeom>
            <a:avLst/>
            <a:gdLst/>
            <a:ahLst/>
            <a:cxnLst/>
            <a:rect l="l" t="t" r="r" b="b"/>
            <a:pathLst>
              <a:path w="3020938" h="2265011">
                <a:moveTo>
                  <a:pt x="0" y="0"/>
                </a:moveTo>
                <a:lnTo>
                  <a:pt x="3020938" y="0"/>
                </a:lnTo>
                <a:lnTo>
                  <a:pt x="3020938" y="2265011"/>
                </a:lnTo>
                <a:lnTo>
                  <a:pt x="0" y="2265011"/>
                </a:lnTo>
                <a:lnTo>
                  <a:pt x="0" y="0"/>
                </a:lnTo>
                <a:close/>
              </a:path>
            </a:pathLst>
          </a:custGeom>
          <a:blipFill>
            <a:blip r:embed="rId6"/>
            <a:stretch>
              <a:fillRect/>
            </a:stretch>
          </a:blipFill>
        </p:spPr>
      </p:sp>
      <p:sp>
        <p:nvSpPr>
          <p:cNvPr id="11" name="Freeform 11"/>
          <p:cNvSpPr/>
          <p:nvPr/>
        </p:nvSpPr>
        <p:spPr>
          <a:xfrm rot="439306">
            <a:off x="6282064" y="3623112"/>
            <a:ext cx="1848293" cy="2464391"/>
          </a:xfrm>
          <a:custGeom>
            <a:avLst/>
            <a:gdLst/>
            <a:ahLst/>
            <a:cxnLst/>
            <a:rect l="l" t="t" r="r" b="b"/>
            <a:pathLst>
              <a:path w="1848293" h="2464391">
                <a:moveTo>
                  <a:pt x="0" y="0"/>
                </a:moveTo>
                <a:lnTo>
                  <a:pt x="1848293" y="0"/>
                </a:lnTo>
                <a:lnTo>
                  <a:pt x="1848293" y="2464391"/>
                </a:lnTo>
                <a:lnTo>
                  <a:pt x="0" y="2464391"/>
                </a:lnTo>
                <a:lnTo>
                  <a:pt x="0" y="0"/>
                </a:lnTo>
                <a:close/>
              </a:path>
            </a:pathLst>
          </a:custGeom>
          <a:blipFill>
            <a:blip r:embed="rId7"/>
            <a:stretch>
              <a:fillRect/>
            </a:stretch>
          </a:blipFill>
        </p:spPr>
      </p:sp>
      <p:sp>
        <p:nvSpPr>
          <p:cNvPr id="12" name="Freeform 12"/>
          <p:cNvSpPr/>
          <p:nvPr/>
        </p:nvSpPr>
        <p:spPr>
          <a:xfrm rot="-410473">
            <a:off x="3902325" y="2811668"/>
            <a:ext cx="1847601" cy="2376914"/>
          </a:xfrm>
          <a:custGeom>
            <a:avLst/>
            <a:gdLst/>
            <a:ahLst/>
            <a:cxnLst/>
            <a:rect l="l" t="t" r="r" b="b"/>
            <a:pathLst>
              <a:path w="1847601" h="2376914">
                <a:moveTo>
                  <a:pt x="0" y="0"/>
                </a:moveTo>
                <a:lnTo>
                  <a:pt x="1847602" y="0"/>
                </a:lnTo>
                <a:lnTo>
                  <a:pt x="1847602" y="2376914"/>
                </a:lnTo>
                <a:lnTo>
                  <a:pt x="0" y="2376914"/>
                </a:lnTo>
                <a:lnTo>
                  <a:pt x="0" y="0"/>
                </a:lnTo>
                <a:close/>
              </a:path>
            </a:pathLst>
          </a:custGeom>
          <a:blipFill>
            <a:blip r:embed="rId8"/>
            <a:stretch>
              <a:fillRect/>
            </a:stretch>
          </a:blipFill>
        </p:spPr>
      </p:sp>
      <p:sp>
        <p:nvSpPr>
          <p:cNvPr id="13" name="TextBox 13"/>
          <p:cNvSpPr txBox="1"/>
          <p:nvPr/>
        </p:nvSpPr>
        <p:spPr>
          <a:xfrm>
            <a:off x="832003" y="797018"/>
            <a:ext cx="12690324" cy="1162036"/>
          </a:xfrm>
          <a:prstGeom prst="rect">
            <a:avLst/>
          </a:prstGeom>
          <a:effectLst>
            <a:outerShdw blurRad="50800" dist="38100" dir="2700000" algn="tl" rotWithShape="0">
              <a:prstClr val="black">
                <a:alpha val="40000"/>
              </a:prstClr>
            </a:outerShdw>
          </a:effectLst>
        </p:spPr>
        <p:txBody>
          <a:bodyPr lIns="0" tIns="0" rIns="0" bIns="0" rtlCol="0" anchor="t">
            <a:spAutoFit/>
          </a:bodyPr>
          <a:lstStyle/>
          <a:p>
            <a:pPr algn="ctr">
              <a:lnSpc>
                <a:spcPts val="9450"/>
              </a:lnSpc>
            </a:pPr>
            <a:r>
              <a:rPr lang="en-US" sz="6750" dirty="0">
                <a:solidFill>
                  <a:srgbClr val="000000"/>
                </a:solidFill>
                <a:latin typeface="Belleza"/>
              </a:rPr>
              <a:t>Historical introduction (1983-2020)</a:t>
            </a:r>
          </a:p>
        </p:txBody>
      </p:sp>
      <p:sp>
        <p:nvSpPr>
          <p:cNvPr id="14" name="TextBox 14"/>
          <p:cNvSpPr txBox="1"/>
          <p:nvPr/>
        </p:nvSpPr>
        <p:spPr>
          <a:xfrm>
            <a:off x="2101406" y="9229725"/>
            <a:ext cx="3345917" cy="542886"/>
          </a:xfrm>
          <a:prstGeom prst="rect">
            <a:avLst/>
          </a:prstGeom>
        </p:spPr>
        <p:txBody>
          <a:bodyPr lIns="0" tIns="0" rIns="0" bIns="0" rtlCol="0" anchor="t">
            <a:spAutoFit/>
          </a:bodyPr>
          <a:lstStyle/>
          <a:p>
            <a:pPr algn="ctr">
              <a:lnSpc>
                <a:spcPts val="2202"/>
              </a:lnSpc>
              <a:spcBef>
                <a:spcPct val="0"/>
              </a:spcBef>
            </a:pPr>
            <a:r>
              <a:rPr lang="en-US" sz="1573">
                <a:solidFill>
                  <a:srgbClr val="000000"/>
                </a:solidFill>
                <a:latin typeface="Libre Baskerville"/>
              </a:rPr>
              <a:t>The first dossiers</a:t>
            </a:r>
          </a:p>
          <a:p>
            <a:pPr algn="ctr">
              <a:lnSpc>
                <a:spcPts val="2202"/>
              </a:lnSpc>
              <a:spcBef>
                <a:spcPct val="0"/>
              </a:spcBef>
            </a:pPr>
            <a:r>
              <a:rPr lang="en-US" sz="1573">
                <a:solidFill>
                  <a:srgbClr val="000000"/>
                </a:solidFill>
                <a:latin typeface="Libre Baskerville"/>
              </a:rPr>
              <a:t>1983: "Comunidades autónomas"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8000"/>
          </a:blip>
          <a:srcRect b="15572"/>
          <a:stretch>
            <a:fillRect/>
          </a:stretch>
        </p:blipFill>
        <p:spPr>
          <a:xfrm>
            <a:off x="0" y="0"/>
            <a:ext cx="18288000" cy="10287000"/>
          </a:xfrm>
          <a:prstGeom prst="rect">
            <a:avLst/>
          </a:prstGeom>
        </p:spPr>
      </p:pic>
      <p:sp>
        <p:nvSpPr>
          <p:cNvPr id="3" name="Freeform 3"/>
          <p:cNvSpPr/>
          <p:nvPr/>
        </p:nvSpPr>
        <p:spPr>
          <a:xfrm>
            <a:off x="15073113" y="176281"/>
            <a:ext cx="3061662" cy="1522182"/>
          </a:xfrm>
          <a:custGeom>
            <a:avLst/>
            <a:gdLst/>
            <a:ahLst/>
            <a:cxnLst/>
            <a:rect l="l" t="t" r="r" b="b"/>
            <a:pathLst>
              <a:path w="3061662" h="1522182">
                <a:moveTo>
                  <a:pt x="0" y="0"/>
                </a:moveTo>
                <a:lnTo>
                  <a:pt x="3061662" y="0"/>
                </a:lnTo>
                <a:lnTo>
                  <a:pt x="3061662" y="1522182"/>
                </a:lnTo>
                <a:lnTo>
                  <a:pt x="0" y="1522182"/>
                </a:lnTo>
                <a:lnTo>
                  <a:pt x="0" y="0"/>
                </a:lnTo>
                <a:close/>
              </a:path>
            </a:pathLst>
          </a:custGeom>
          <a:blipFill>
            <a:blip r:embed="rId3"/>
            <a:stretch>
              <a:fillRect/>
            </a:stretch>
          </a:blipFill>
        </p:spPr>
      </p:sp>
      <p:grpSp>
        <p:nvGrpSpPr>
          <p:cNvPr id="4" name="Group 4"/>
          <p:cNvGrpSpPr/>
          <p:nvPr/>
        </p:nvGrpSpPr>
        <p:grpSpPr>
          <a:xfrm>
            <a:off x="3147419" y="2542882"/>
            <a:ext cx="11993162" cy="6715418"/>
            <a:chOff x="0" y="0"/>
            <a:chExt cx="15990883" cy="8953891"/>
          </a:xfrm>
        </p:grpSpPr>
        <p:sp>
          <p:nvSpPr>
            <p:cNvPr id="5" name="Freeform 5"/>
            <p:cNvSpPr/>
            <p:nvPr/>
          </p:nvSpPr>
          <p:spPr>
            <a:xfrm>
              <a:off x="9656005" y="0"/>
              <a:ext cx="6334878" cy="8953891"/>
            </a:xfrm>
            <a:custGeom>
              <a:avLst/>
              <a:gdLst/>
              <a:ahLst/>
              <a:cxnLst/>
              <a:rect l="l" t="t" r="r" b="b"/>
              <a:pathLst>
                <a:path w="6334878" h="8953891">
                  <a:moveTo>
                    <a:pt x="0" y="0"/>
                  </a:moveTo>
                  <a:lnTo>
                    <a:pt x="6334878" y="0"/>
                  </a:lnTo>
                  <a:lnTo>
                    <a:pt x="6334878" y="8953891"/>
                  </a:lnTo>
                  <a:lnTo>
                    <a:pt x="0" y="8953891"/>
                  </a:lnTo>
                  <a:lnTo>
                    <a:pt x="0" y="0"/>
                  </a:lnTo>
                  <a:close/>
                </a:path>
              </a:pathLst>
            </a:custGeom>
            <a:blipFill>
              <a:blip r:embed="rId4"/>
              <a:stretch>
                <a:fillRect/>
              </a:stretch>
            </a:blipFill>
          </p:spPr>
        </p:sp>
        <p:sp>
          <p:nvSpPr>
            <p:cNvPr id="6" name="Freeform 6"/>
            <p:cNvSpPr/>
            <p:nvPr/>
          </p:nvSpPr>
          <p:spPr>
            <a:xfrm>
              <a:off x="0" y="0"/>
              <a:ext cx="6334878" cy="8953891"/>
            </a:xfrm>
            <a:custGeom>
              <a:avLst/>
              <a:gdLst/>
              <a:ahLst/>
              <a:cxnLst/>
              <a:rect l="l" t="t" r="r" b="b"/>
              <a:pathLst>
                <a:path w="6334878" h="8953891">
                  <a:moveTo>
                    <a:pt x="0" y="0"/>
                  </a:moveTo>
                  <a:lnTo>
                    <a:pt x="6334878" y="0"/>
                  </a:lnTo>
                  <a:lnTo>
                    <a:pt x="6334878" y="8953891"/>
                  </a:lnTo>
                  <a:lnTo>
                    <a:pt x="0" y="8953891"/>
                  </a:lnTo>
                  <a:lnTo>
                    <a:pt x="0" y="0"/>
                  </a:lnTo>
                  <a:close/>
                </a:path>
              </a:pathLst>
            </a:custGeom>
            <a:blipFill>
              <a:blip r:embed="rId5"/>
              <a:stretch>
                <a:fillRect/>
              </a:stretch>
            </a:blipFill>
          </p:spPr>
        </p:sp>
      </p:grpSp>
      <p:sp>
        <p:nvSpPr>
          <p:cNvPr id="7" name="TextBox 7"/>
          <p:cNvSpPr txBox="1"/>
          <p:nvPr/>
        </p:nvSpPr>
        <p:spPr>
          <a:xfrm>
            <a:off x="998020" y="1143000"/>
            <a:ext cx="10644358" cy="906780"/>
          </a:xfrm>
          <a:prstGeom prst="rect">
            <a:avLst/>
          </a:prstGeom>
          <a:effectLst>
            <a:outerShdw blurRad="50800" dist="38100" dir="2700000" algn="tl" rotWithShape="0">
              <a:prstClr val="black">
                <a:alpha val="40000"/>
              </a:prstClr>
            </a:outerShdw>
          </a:effectLst>
        </p:spPr>
        <p:txBody>
          <a:bodyPr lIns="0" tIns="0" rIns="0" bIns="0" rtlCol="0" anchor="t">
            <a:spAutoFit/>
          </a:bodyPr>
          <a:lstStyle/>
          <a:p>
            <a:pPr>
              <a:lnSpc>
                <a:spcPts val="6884"/>
              </a:lnSpc>
            </a:pPr>
            <a:r>
              <a:rPr lang="en-US" sz="6749" dirty="0">
                <a:solidFill>
                  <a:srgbClr val="000000"/>
                </a:solidFill>
                <a:latin typeface="Belleza"/>
              </a:rPr>
              <a:t>The new dossiers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8000"/>
          </a:blip>
          <a:srcRect b="15572"/>
          <a:stretch>
            <a:fillRect/>
          </a:stretch>
        </p:blipFill>
        <p:spPr>
          <a:xfrm>
            <a:off x="0" y="0"/>
            <a:ext cx="18288000" cy="10287000"/>
          </a:xfrm>
          <a:prstGeom prst="rect">
            <a:avLst/>
          </a:prstGeom>
        </p:spPr>
      </p:pic>
      <p:sp>
        <p:nvSpPr>
          <p:cNvPr id="3" name="Freeform 3"/>
          <p:cNvSpPr/>
          <p:nvPr/>
        </p:nvSpPr>
        <p:spPr>
          <a:xfrm>
            <a:off x="15073113" y="176281"/>
            <a:ext cx="3061662" cy="1522182"/>
          </a:xfrm>
          <a:custGeom>
            <a:avLst/>
            <a:gdLst/>
            <a:ahLst/>
            <a:cxnLst/>
            <a:rect l="l" t="t" r="r" b="b"/>
            <a:pathLst>
              <a:path w="3061662" h="1522182">
                <a:moveTo>
                  <a:pt x="0" y="0"/>
                </a:moveTo>
                <a:lnTo>
                  <a:pt x="3061662" y="0"/>
                </a:lnTo>
                <a:lnTo>
                  <a:pt x="3061662" y="1522182"/>
                </a:lnTo>
                <a:lnTo>
                  <a:pt x="0" y="1522182"/>
                </a:lnTo>
                <a:lnTo>
                  <a:pt x="0" y="0"/>
                </a:lnTo>
                <a:close/>
              </a:path>
            </a:pathLst>
          </a:custGeom>
          <a:blipFill>
            <a:blip r:embed="rId3"/>
            <a:stretch>
              <a:fillRect/>
            </a:stretch>
          </a:blipFill>
        </p:spPr>
      </p:sp>
      <p:sp>
        <p:nvSpPr>
          <p:cNvPr id="4" name="TextBox 4"/>
          <p:cNvSpPr txBox="1"/>
          <p:nvPr/>
        </p:nvSpPr>
        <p:spPr>
          <a:xfrm>
            <a:off x="2561369" y="2478144"/>
            <a:ext cx="13165261" cy="1298404"/>
          </a:xfrm>
          <a:prstGeom prst="rect">
            <a:avLst/>
          </a:prstGeom>
        </p:spPr>
        <p:txBody>
          <a:bodyPr lIns="0" tIns="0" rIns="0" bIns="0" rtlCol="0" anchor="t">
            <a:spAutoFit/>
          </a:bodyPr>
          <a:lstStyle/>
          <a:p>
            <a:pPr algn="ctr">
              <a:lnSpc>
                <a:spcPts val="3509"/>
              </a:lnSpc>
            </a:pPr>
            <a:r>
              <a:rPr lang="en-US" sz="2506" dirty="0">
                <a:solidFill>
                  <a:srgbClr val="000000"/>
                </a:solidFill>
                <a:latin typeface="Libre Baskerville"/>
              </a:rPr>
              <a:t>The new rhythms of parliamentary activity caused the need of parliamentarians (and of their staff) to obtain the most relevant information quickly and in an immediate way, without the need of a further study of a wide range of material</a:t>
            </a:r>
          </a:p>
        </p:txBody>
      </p:sp>
      <p:sp>
        <p:nvSpPr>
          <p:cNvPr id="5" name="TextBox 5"/>
          <p:cNvSpPr txBox="1"/>
          <p:nvPr/>
        </p:nvSpPr>
        <p:spPr>
          <a:xfrm>
            <a:off x="998020" y="1143000"/>
            <a:ext cx="10644358" cy="906780"/>
          </a:xfrm>
          <a:prstGeom prst="rect">
            <a:avLst/>
          </a:prstGeom>
          <a:effectLst>
            <a:outerShdw blurRad="50800" dist="38100" dir="2700000" algn="tl" rotWithShape="0">
              <a:prstClr val="black">
                <a:alpha val="40000"/>
              </a:prstClr>
            </a:outerShdw>
          </a:effectLst>
        </p:spPr>
        <p:txBody>
          <a:bodyPr lIns="0" tIns="0" rIns="0" bIns="0" rtlCol="0" anchor="t">
            <a:spAutoFit/>
          </a:bodyPr>
          <a:lstStyle/>
          <a:p>
            <a:pPr>
              <a:lnSpc>
                <a:spcPts val="6884"/>
              </a:lnSpc>
            </a:pPr>
            <a:r>
              <a:rPr lang="en-US" sz="6749" dirty="0">
                <a:solidFill>
                  <a:srgbClr val="000000"/>
                </a:solidFill>
                <a:latin typeface="Belleza"/>
              </a:rPr>
              <a:t>Rhythms &amp; needs</a:t>
            </a:r>
          </a:p>
        </p:txBody>
      </p:sp>
      <p:grpSp>
        <p:nvGrpSpPr>
          <p:cNvPr id="6" name="Group 6"/>
          <p:cNvGrpSpPr/>
          <p:nvPr/>
        </p:nvGrpSpPr>
        <p:grpSpPr>
          <a:xfrm>
            <a:off x="1858939" y="6238221"/>
            <a:ext cx="7037124" cy="3020079"/>
            <a:chOff x="0" y="0"/>
            <a:chExt cx="9382832" cy="4026771"/>
          </a:xfrm>
        </p:grpSpPr>
        <p:grpSp>
          <p:nvGrpSpPr>
            <p:cNvPr id="7" name="Group 7"/>
            <p:cNvGrpSpPr/>
            <p:nvPr/>
          </p:nvGrpSpPr>
          <p:grpSpPr>
            <a:xfrm>
              <a:off x="0" y="0"/>
              <a:ext cx="9382832" cy="4026771"/>
              <a:chOff x="0" y="0"/>
              <a:chExt cx="2083403" cy="894121"/>
            </a:xfrm>
          </p:grpSpPr>
          <p:sp>
            <p:nvSpPr>
              <p:cNvPr id="8" name="Freeform 8"/>
              <p:cNvSpPr/>
              <p:nvPr/>
            </p:nvSpPr>
            <p:spPr>
              <a:xfrm>
                <a:off x="0" y="0"/>
                <a:ext cx="2083403" cy="894121"/>
              </a:xfrm>
              <a:custGeom>
                <a:avLst/>
                <a:gdLst/>
                <a:ahLst/>
                <a:cxnLst/>
                <a:rect l="l" t="t" r="r" b="b"/>
                <a:pathLst>
                  <a:path w="2083403" h="894121">
                    <a:moveTo>
                      <a:pt x="56108" y="0"/>
                    </a:moveTo>
                    <a:lnTo>
                      <a:pt x="2027296" y="0"/>
                    </a:lnTo>
                    <a:cubicBezTo>
                      <a:pt x="2058283" y="0"/>
                      <a:pt x="2083403" y="25120"/>
                      <a:pt x="2083403" y="56108"/>
                    </a:cubicBezTo>
                    <a:lnTo>
                      <a:pt x="2083403" y="838013"/>
                    </a:lnTo>
                    <a:cubicBezTo>
                      <a:pt x="2083403" y="869001"/>
                      <a:pt x="2058283" y="894121"/>
                      <a:pt x="2027296" y="894121"/>
                    </a:cubicBezTo>
                    <a:lnTo>
                      <a:pt x="56108" y="894121"/>
                    </a:lnTo>
                    <a:cubicBezTo>
                      <a:pt x="25120" y="894121"/>
                      <a:pt x="0" y="869001"/>
                      <a:pt x="0" y="838013"/>
                    </a:cubicBezTo>
                    <a:lnTo>
                      <a:pt x="0" y="56108"/>
                    </a:lnTo>
                    <a:cubicBezTo>
                      <a:pt x="0" y="25120"/>
                      <a:pt x="25120" y="0"/>
                      <a:pt x="56108" y="0"/>
                    </a:cubicBezTo>
                    <a:close/>
                  </a:path>
                </a:pathLst>
              </a:custGeom>
              <a:gradFill rotWithShape="1">
                <a:gsLst>
                  <a:gs pos="0">
                    <a:srgbClr val="C4C2C0">
                      <a:alpha val="70000"/>
                    </a:srgbClr>
                  </a:gs>
                  <a:gs pos="100000">
                    <a:srgbClr val="FFFFFF">
                      <a:alpha val="70000"/>
                    </a:srgbClr>
                  </a:gs>
                </a:gsLst>
                <a:lin ang="0"/>
              </a:gradFill>
            </p:spPr>
          </p:sp>
          <p:sp>
            <p:nvSpPr>
              <p:cNvPr id="9" name="TextBox 9"/>
              <p:cNvSpPr txBox="1"/>
              <p:nvPr/>
            </p:nvSpPr>
            <p:spPr>
              <a:xfrm>
                <a:off x="0" y="-47625"/>
                <a:ext cx="812800" cy="860425"/>
              </a:xfrm>
              <a:prstGeom prst="rect">
                <a:avLst/>
              </a:prstGeom>
            </p:spPr>
            <p:txBody>
              <a:bodyPr lIns="45192" tIns="45192" rIns="45192" bIns="45192" rtlCol="0" anchor="ctr"/>
              <a:lstStyle/>
              <a:p>
                <a:pPr algn="ctr">
                  <a:lnSpc>
                    <a:spcPts val="2699"/>
                  </a:lnSpc>
                </a:pPr>
                <a:endParaRPr/>
              </a:p>
            </p:txBody>
          </p:sp>
        </p:grpSp>
        <p:sp>
          <p:nvSpPr>
            <p:cNvPr id="10" name="TextBox 10"/>
            <p:cNvSpPr txBox="1"/>
            <p:nvPr/>
          </p:nvSpPr>
          <p:spPr>
            <a:xfrm>
              <a:off x="379029" y="485902"/>
              <a:ext cx="8624774" cy="3007343"/>
            </a:xfrm>
            <a:prstGeom prst="rect">
              <a:avLst/>
            </a:prstGeom>
          </p:spPr>
          <p:txBody>
            <a:bodyPr lIns="0" tIns="0" rIns="0" bIns="0" rtlCol="0" anchor="t">
              <a:spAutoFit/>
            </a:bodyPr>
            <a:lstStyle/>
            <a:p>
              <a:pPr algn="just">
                <a:lnSpc>
                  <a:spcPts val="3649"/>
                </a:lnSpc>
              </a:pPr>
              <a:r>
                <a:rPr lang="en-US" sz="2606">
                  <a:solidFill>
                    <a:srgbClr val="000000"/>
                  </a:solidFill>
                  <a:latin typeface="Libre Baskerville Italics"/>
                </a:rPr>
                <a:t>At a single glance</a:t>
              </a:r>
              <a:r>
                <a:rPr lang="en-US" sz="2606">
                  <a:solidFill>
                    <a:srgbClr val="000000"/>
                  </a:solidFill>
                  <a:latin typeface="Libre Baskerville"/>
                </a:rPr>
                <a:t>, they should provide a clear and concise explanation and be able to inform about the key points of the bill and their regulation in comparative law.</a:t>
              </a:r>
            </a:p>
          </p:txBody>
        </p:sp>
      </p:grpSp>
      <p:grpSp>
        <p:nvGrpSpPr>
          <p:cNvPr id="11" name="Group 11"/>
          <p:cNvGrpSpPr/>
          <p:nvPr/>
        </p:nvGrpSpPr>
        <p:grpSpPr>
          <a:xfrm>
            <a:off x="10069270" y="6238221"/>
            <a:ext cx="6359791" cy="2998474"/>
            <a:chOff x="0" y="0"/>
            <a:chExt cx="1882873" cy="887725"/>
          </a:xfrm>
        </p:grpSpPr>
        <p:sp>
          <p:nvSpPr>
            <p:cNvPr id="12" name="Freeform 12"/>
            <p:cNvSpPr/>
            <p:nvPr/>
          </p:nvSpPr>
          <p:spPr>
            <a:xfrm>
              <a:off x="0" y="0"/>
              <a:ext cx="1882873" cy="887725"/>
            </a:xfrm>
            <a:custGeom>
              <a:avLst/>
              <a:gdLst/>
              <a:ahLst/>
              <a:cxnLst/>
              <a:rect l="l" t="t" r="r" b="b"/>
              <a:pathLst>
                <a:path w="1882873" h="887725">
                  <a:moveTo>
                    <a:pt x="62083" y="0"/>
                  </a:moveTo>
                  <a:lnTo>
                    <a:pt x="1820789" y="0"/>
                  </a:lnTo>
                  <a:cubicBezTo>
                    <a:pt x="1837255" y="0"/>
                    <a:pt x="1853046" y="6541"/>
                    <a:pt x="1864689" y="18184"/>
                  </a:cubicBezTo>
                  <a:cubicBezTo>
                    <a:pt x="1876332" y="29827"/>
                    <a:pt x="1882873" y="45618"/>
                    <a:pt x="1882873" y="62083"/>
                  </a:cubicBezTo>
                  <a:lnTo>
                    <a:pt x="1882873" y="825641"/>
                  </a:lnTo>
                  <a:cubicBezTo>
                    <a:pt x="1882873" y="842107"/>
                    <a:pt x="1876332" y="857898"/>
                    <a:pt x="1864689" y="869541"/>
                  </a:cubicBezTo>
                  <a:cubicBezTo>
                    <a:pt x="1853046" y="881184"/>
                    <a:pt x="1837255" y="887725"/>
                    <a:pt x="1820789" y="887725"/>
                  </a:cubicBezTo>
                  <a:lnTo>
                    <a:pt x="62083" y="887725"/>
                  </a:lnTo>
                  <a:cubicBezTo>
                    <a:pt x="45618" y="887725"/>
                    <a:pt x="29827" y="881184"/>
                    <a:pt x="18184" y="869541"/>
                  </a:cubicBezTo>
                  <a:cubicBezTo>
                    <a:pt x="6541" y="857898"/>
                    <a:pt x="0" y="842107"/>
                    <a:pt x="0" y="825641"/>
                  </a:cubicBezTo>
                  <a:lnTo>
                    <a:pt x="0" y="62083"/>
                  </a:lnTo>
                  <a:cubicBezTo>
                    <a:pt x="0" y="45618"/>
                    <a:pt x="6541" y="29827"/>
                    <a:pt x="18184" y="18184"/>
                  </a:cubicBezTo>
                  <a:cubicBezTo>
                    <a:pt x="29827" y="6541"/>
                    <a:pt x="45618" y="0"/>
                    <a:pt x="62083" y="0"/>
                  </a:cubicBezTo>
                  <a:close/>
                </a:path>
              </a:pathLst>
            </a:custGeom>
            <a:gradFill rotWithShape="1">
              <a:gsLst>
                <a:gs pos="0">
                  <a:srgbClr val="C4C2C0">
                    <a:alpha val="70000"/>
                  </a:srgbClr>
                </a:gs>
                <a:gs pos="100000">
                  <a:srgbClr val="FFFFFF">
                    <a:alpha val="70000"/>
                  </a:srgbClr>
                </a:gs>
              </a:gsLst>
              <a:lin ang="0"/>
            </a:gradFill>
          </p:spPr>
        </p:sp>
        <p:sp>
          <p:nvSpPr>
            <p:cNvPr id="13" name="TextBox 13"/>
            <p:cNvSpPr txBox="1"/>
            <p:nvPr/>
          </p:nvSpPr>
          <p:spPr>
            <a:xfrm>
              <a:off x="0" y="-47625"/>
              <a:ext cx="812800" cy="860425"/>
            </a:xfrm>
            <a:prstGeom prst="rect">
              <a:avLst/>
            </a:prstGeom>
          </p:spPr>
          <p:txBody>
            <a:bodyPr lIns="45192" tIns="45192" rIns="45192" bIns="45192" rtlCol="0" anchor="ctr"/>
            <a:lstStyle/>
            <a:p>
              <a:pPr algn="ctr">
                <a:lnSpc>
                  <a:spcPts val="2699"/>
                </a:lnSpc>
              </a:pPr>
              <a:endParaRPr/>
            </a:p>
          </p:txBody>
        </p:sp>
      </p:grpSp>
      <p:sp>
        <p:nvSpPr>
          <p:cNvPr id="14" name="TextBox 14"/>
          <p:cNvSpPr txBox="1"/>
          <p:nvPr/>
        </p:nvSpPr>
        <p:spPr>
          <a:xfrm>
            <a:off x="10326180" y="6590741"/>
            <a:ext cx="5845971" cy="1810214"/>
          </a:xfrm>
          <a:prstGeom prst="rect">
            <a:avLst/>
          </a:prstGeom>
        </p:spPr>
        <p:txBody>
          <a:bodyPr lIns="0" tIns="0" rIns="0" bIns="0" rtlCol="0" anchor="t">
            <a:spAutoFit/>
          </a:bodyPr>
          <a:lstStyle/>
          <a:p>
            <a:pPr algn="just">
              <a:lnSpc>
                <a:spcPts val="3649"/>
              </a:lnSpc>
            </a:pPr>
            <a:r>
              <a:rPr lang="en-US" sz="2606">
                <a:solidFill>
                  <a:srgbClr val="000000"/>
                </a:solidFill>
                <a:latin typeface="Libre Baskerville"/>
              </a:rPr>
              <a:t>At the same time, they should allow and provide </a:t>
            </a:r>
            <a:r>
              <a:rPr lang="en-US" sz="2606">
                <a:solidFill>
                  <a:srgbClr val="000000"/>
                </a:solidFill>
                <a:latin typeface="Libre Baskerville Italics"/>
              </a:rPr>
              <a:t>guidelines for a deeper study</a:t>
            </a:r>
            <a:r>
              <a:rPr lang="en-US" sz="2606">
                <a:solidFill>
                  <a:srgbClr val="000000"/>
                </a:solidFill>
                <a:latin typeface="Libre Baskerville"/>
              </a:rPr>
              <a:t> through an extensive use of hypertext</a:t>
            </a:r>
          </a:p>
        </p:txBody>
      </p:sp>
      <p:grpSp>
        <p:nvGrpSpPr>
          <p:cNvPr id="15" name="Group 15"/>
          <p:cNvGrpSpPr/>
          <p:nvPr/>
        </p:nvGrpSpPr>
        <p:grpSpPr>
          <a:xfrm>
            <a:off x="1858939" y="4998273"/>
            <a:ext cx="14570122" cy="709554"/>
            <a:chOff x="0" y="0"/>
            <a:chExt cx="19426829" cy="946073"/>
          </a:xfrm>
        </p:grpSpPr>
        <p:grpSp>
          <p:nvGrpSpPr>
            <p:cNvPr id="16" name="Group 16"/>
            <p:cNvGrpSpPr/>
            <p:nvPr/>
          </p:nvGrpSpPr>
          <p:grpSpPr>
            <a:xfrm>
              <a:off x="0" y="0"/>
              <a:ext cx="19426829" cy="946073"/>
              <a:chOff x="0" y="0"/>
              <a:chExt cx="4313615" cy="210070"/>
            </a:xfrm>
          </p:grpSpPr>
          <p:sp>
            <p:nvSpPr>
              <p:cNvPr id="17" name="Freeform 17"/>
              <p:cNvSpPr/>
              <p:nvPr/>
            </p:nvSpPr>
            <p:spPr>
              <a:xfrm>
                <a:off x="0" y="0"/>
                <a:ext cx="4313615" cy="210070"/>
              </a:xfrm>
              <a:custGeom>
                <a:avLst/>
                <a:gdLst/>
                <a:ahLst/>
                <a:cxnLst/>
                <a:rect l="l" t="t" r="r" b="b"/>
                <a:pathLst>
                  <a:path w="4313615" h="210070">
                    <a:moveTo>
                      <a:pt x="27099" y="0"/>
                    </a:moveTo>
                    <a:lnTo>
                      <a:pt x="4286515" y="0"/>
                    </a:lnTo>
                    <a:cubicBezTo>
                      <a:pt x="4301482" y="0"/>
                      <a:pt x="4313615" y="12133"/>
                      <a:pt x="4313615" y="27099"/>
                    </a:cubicBezTo>
                    <a:lnTo>
                      <a:pt x="4313615" y="182971"/>
                    </a:lnTo>
                    <a:cubicBezTo>
                      <a:pt x="4313615" y="197937"/>
                      <a:pt x="4301482" y="210070"/>
                      <a:pt x="4286515" y="210070"/>
                    </a:cubicBezTo>
                    <a:lnTo>
                      <a:pt x="27099" y="210070"/>
                    </a:lnTo>
                    <a:cubicBezTo>
                      <a:pt x="12133" y="210070"/>
                      <a:pt x="0" y="197937"/>
                      <a:pt x="0" y="182971"/>
                    </a:cubicBezTo>
                    <a:lnTo>
                      <a:pt x="0" y="27099"/>
                    </a:lnTo>
                    <a:cubicBezTo>
                      <a:pt x="0" y="12133"/>
                      <a:pt x="12133" y="0"/>
                      <a:pt x="27099" y="0"/>
                    </a:cubicBezTo>
                    <a:close/>
                  </a:path>
                </a:pathLst>
              </a:custGeom>
              <a:solidFill>
                <a:srgbClr val="DDDCE0">
                  <a:alpha val="69804"/>
                </a:srgbClr>
              </a:solidFill>
            </p:spPr>
          </p:sp>
          <p:sp>
            <p:nvSpPr>
              <p:cNvPr id="18" name="TextBox 18"/>
              <p:cNvSpPr txBox="1"/>
              <p:nvPr/>
            </p:nvSpPr>
            <p:spPr>
              <a:xfrm>
                <a:off x="0" y="-47625"/>
                <a:ext cx="812800" cy="860425"/>
              </a:xfrm>
              <a:prstGeom prst="rect">
                <a:avLst/>
              </a:prstGeom>
            </p:spPr>
            <p:txBody>
              <a:bodyPr lIns="45192" tIns="45192" rIns="45192" bIns="45192" rtlCol="0" anchor="ctr"/>
              <a:lstStyle/>
              <a:p>
                <a:pPr algn="ctr">
                  <a:lnSpc>
                    <a:spcPts val="2699"/>
                  </a:lnSpc>
                </a:pPr>
                <a:endParaRPr/>
              </a:p>
            </p:txBody>
          </p:sp>
        </p:grpSp>
        <p:sp>
          <p:nvSpPr>
            <p:cNvPr id="19" name="TextBox 19"/>
            <p:cNvSpPr txBox="1"/>
            <p:nvPr/>
          </p:nvSpPr>
          <p:spPr>
            <a:xfrm>
              <a:off x="1530600" y="175759"/>
              <a:ext cx="17553682" cy="546930"/>
            </a:xfrm>
            <a:prstGeom prst="rect">
              <a:avLst/>
            </a:prstGeom>
          </p:spPr>
          <p:txBody>
            <a:bodyPr lIns="0" tIns="0" rIns="0" bIns="0" rtlCol="0" anchor="t">
              <a:spAutoFit/>
            </a:bodyPr>
            <a:lstStyle/>
            <a:p>
              <a:pPr algn="ctr">
                <a:lnSpc>
                  <a:spcPts val="3509"/>
                </a:lnSpc>
              </a:pPr>
              <a:r>
                <a:rPr lang="en-US" sz="2506">
                  <a:solidFill>
                    <a:srgbClr val="000000"/>
                  </a:solidFill>
                  <a:latin typeface="Libre Baskerville"/>
                </a:rPr>
                <a:t>Goals of the new model of dossiers</a:t>
              </a:r>
            </a:p>
          </p:txBody>
        </p:sp>
      </p:grpSp>
      <p:sp>
        <p:nvSpPr>
          <p:cNvPr id="20" name="AutoShape 20"/>
          <p:cNvSpPr/>
          <p:nvPr/>
        </p:nvSpPr>
        <p:spPr>
          <a:xfrm>
            <a:off x="9163050" y="3987812"/>
            <a:ext cx="0" cy="800911"/>
          </a:xfrm>
          <a:prstGeom prst="line">
            <a:avLst/>
          </a:prstGeom>
          <a:ln w="38100" cap="rnd">
            <a:solidFill>
              <a:srgbClr val="000000"/>
            </a:solidFill>
            <a:prstDash val="sysDash"/>
            <a:headEnd type="none" w="sm" len="sm"/>
            <a:tailEnd type="triangle" w="lg" len="med"/>
          </a:ln>
        </p:spPr>
      </p:sp>
      <p:sp>
        <p:nvSpPr>
          <p:cNvPr id="21" name="TextBox 21"/>
          <p:cNvSpPr txBox="1"/>
          <p:nvPr/>
        </p:nvSpPr>
        <p:spPr>
          <a:xfrm>
            <a:off x="14493946" y="1489185"/>
            <a:ext cx="3640829" cy="365065"/>
          </a:xfrm>
          <a:prstGeom prst="rect">
            <a:avLst/>
          </a:prstGeom>
        </p:spPr>
        <p:txBody>
          <a:bodyPr lIns="0" tIns="0" rIns="0" bIns="0" rtlCol="0" anchor="t">
            <a:spAutoFit/>
          </a:bodyPr>
          <a:lstStyle/>
          <a:p>
            <a:pPr algn="r">
              <a:lnSpc>
                <a:spcPts val="2978"/>
              </a:lnSpc>
            </a:pPr>
            <a:r>
              <a:rPr lang="en-US" sz="2127">
                <a:solidFill>
                  <a:srgbClr val="000000"/>
                </a:solidFill>
                <a:latin typeface="Belleza"/>
              </a:rPr>
              <a:t>The new dossiers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8000"/>
          </a:blip>
          <a:srcRect b="15572"/>
          <a:stretch>
            <a:fillRect/>
          </a:stretch>
        </p:blipFill>
        <p:spPr>
          <a:xfrm>
            <a:off x="0" y="0"/>
            <a:ext cx="18288000" cy="10287000"/>
          </a:xfrm>
          <a:prstGeom prst="rect">
            <a:avLst/>
          </a:prstGeom>
        </p:spPr>
      </p:pic>
      <p:sp>
        <p:nvSpPr>
          <p:cNvPr id="3" name="Freeform 3"/>
          <p:cNvSpPr/>
          <p:nvPr/>
        </p:nvSpPr>
        <p:spPr>
          <a:xfrm>
            <a:off x="15073113" y="176281"/>
            <a:ext cx="3061662" cy="1522182"/>
          </a:xfrm>
          <a:custGeom>
            <a:avLst/>
            <a:gdLst/>
            <a:ahLst/>
            <a:cxnLst/>
            <a:rect l="l" t="t" r="r" b="b"/>
            <a:pathLst>
              <a:path w="3061662" h="1522182">
                <a:moveTo>
                  <a:pt x="0" y="0"/>
                </a:moveTo>
                <a:lnTo>
                  <a:pt x="3061662" y="0"/>
                </a:lnTo>
                <a:lnTo>
                  <a:pt x="3061662" y="1522182"/>
                </a:lnTo>
                <a:lnTo>
                  <a:pt x="0" y="1522182"/>
                </a:lnTo>
                <a:lnTo>
                  <a:pt x="0" y="0"/>
                </a:lnTo>
                <a:close/>
              </a:path>
            </a:pathLst>
          </a:custGeom>
          <a:blipFill>
            <a:blip r:embed="rId3"/>
            <a:stretch>
              <a:fillRect/>
            </a:stretch>
          </a:blipFill>
        </p:spPr>
      </p:sp>
      <p:grpSp>
        <p:nvGrpSpPr>
          <p:cNvPr id="4" name="Group 4"/>
          <p:cNvGrpSpPr/>
          <p:nvPr/>
        </p:nvGrpSpPr>
        <p:grpSpPr>
          <a:xfrm>
            <a:off x="5693459" y="2489420"/>
            <a:ext cx="6901082" cy="1039422"/>
            <a:chOff x="0" y="0"/>
            <a:chExt cx="9201442" cy="1385896"/>
          </a:xfrm>
        </p:grpSpPr>
        <p:grpSp>
          <p:nvGrpSpPr>
            <p:cNvPr id="5" name="Group 5"/>
            <p:cNvGrpSpPr/>
            <p:nvPr/>
          </p:nvGrpSpPr>
          <p:grpSpPr>
            <a:xfrm>
              <a:off x="0" y="0"/>
              <a:ext cx="9201442" cy="1385896"/>
              <a:chOff x="0" y="0"/>
              <a:chExt cx="2043127" cy="307730"/>
            </a:xfrm>
          </p:grpSpPr>
          <p:sp>
            <p:nvSpPr>
              <p:cNvPr id="6" name="Freeform 6"/>
              <p:cNvSpPr/>
              <p:nvPr/>
            </p:nvSpPr>
            <p:spPr>
              <a:xfrm>
                <a:off x="0" y="0"/>
                <a:ext cx="2043127" cy="307730"/>
              </a:xfrm>
              <a:custGeom>
                <a:avLst/>
                <a:gdLst/>
                <a:ahLst/>
                <a:cxnLst/>
                <a:rect l="l" t="t" r="r" b="b"/>
                <a:pathLst>
                  <a:path w="2043127" h="307730">
                    <a:moveTo>
                      <a:pt x="57214" y="0"/>
                    </a:moveTo>
                    <a:lnTo>
                      <a:pt x="1985913" y="0"/>
                    </a:lnTo>
                    <a:cubicBezTo>
                      <a:pt x="2001087" y="0"/>
                      <a:pt x="2015640" y="6028"/>
                      <a:pt x="2026369" y="16758"/>
                    </a:cubicBezTo>
                    <a:cubicBezTo>
                      <a:pt x="2037099" y="27487"/>
                      <a:pt x="2043127" y="42040"/>
                      <a:pt x="2043127" y="57214"/>
                    </a:cubicBezTo>
                    <a:lnTo>
                      <a:pt x="2043127" y="250516"/>
                    </a:lnTo>
                    <a:cubicBezTo>
                      <a:pt x="2043127" y="282115"/>
                      <a:pt x="2017511" y="307730"/>
                      <a:pt x="1985913" y="307730"/>
                    </a:cubicBezTo>
                    <a:lnTo>
                      <a:pt x="57214" y="307730"/>
                    </a:lnTo>
                    <a:cubicBezTo>
                      <a:pt x="42040" y="307730"/>
                      <a:pt x="27487" y="301702"/>
                      <a:pt x="16758" y="290973"/>
                    </a:cubicBezTo>
                    <a:cubicBezTo>
                      <a:pt x="6028" y="280243"/>
                      <a:pt x="0" y="265690"/>
                      <a:pt x="0" y="250516"/>
                    </a:cubicBezTo>
                    <a:lnTo>
                      <a:pt x="0" y="57214"/>
                    </a:lnTo>
                    <a:cubicBezTo>
                      <a:pt x="0" y="42040"/>
                      <a:pt x="6028" y="27487"/>
                      <a:pt x="16758" y="16758"/>
                    </a:cubicBezTo>
                    <a:cubicBezTo>
                      <a:pt x="27487" y="6028"/>
                      <a:pt x="42040" y="0"/>
                      <a:pt x="57214" y="0"/>
                    </a:cubicBezTo>
                    <a:close/>
                  </a:path>
                </a:pathLst>
              </a:custGeom>
              <a:gradFill rotWithShape="1">
                <a:gsLst>
                  <a:gs pos="0">
                    <a:srgbClr val="C4C2C0">
                      <a:alpha val="70000"/>
                    </a:srgbClr>
                  </a:gs>
                  <a:gs pos="100000">
                    <a:srgbClr val="FFFFFF">
                      <a:alpha val="70000"/>
                    </a:srgbClr>
                  </a:gs>
                </a:gsLst>
                <a:lin ang="0"/>
              </a:gradFill>
            </p:spPr>
          </p:sp>
          <p:sp>
            <p:nvSpPr>
              <p:cNvPr id="7" name="TextBox 7"/>
              <p:cNvSpPr txBox="1"/>
              <p:nvPr/>
            </p:nvSpPr>
            <p:spPr>
              <a:xfrm>
                <a:off x="0" y="-47625"/>
                <a:ext cx="812800" cy="860425"/>
              </a:xfrm>
              <a:prstGeom prst="rect">
                <a:avLst/>
              </a:prstGeom>
            </p:spPr>
            <p:txBody>
              <a:bodyPr lIns="45192" tIns="45192" rIns="45192" bIns="45192" rtlCol="0" anchor="ctr"/>
              <a:lstStyle/>
              <a:p>
                <a:pPr algn="ctr">
                  <a:lnSpc>
                    <a:spcPts val="2699"/>
                  </a:lnSpc>
                </a:pPr>
                <a:endParaRPr/>
              </a:p>
            </p:txBody>
          </p:sp>
        </p:grpSp>
        <p:sp>
          <p:nvSpPr>
            <p:cNvPr id="8" name="TextBox 8"/>
            <p:cNvSpPr txBox="1"/>
            <p:nvPr/>
          </p:nvSpPr>
          <p:spPr>
            <a:xfrm>
              <a:off x="371701" y="171516"/>
              <a:ext cx="8458039" cy="1004765"/>
            </a:xfrm>
            <a:prstGeom prst="rect">
              <a:avLst/>
            </a:prstGeom>
          </p:spPr>
          <p:txBody>
            <a:bodyPr lIns="0" tIns="0" rIns="0" bIns="0" rtlCol="0" anchor="t">
              <a:spAutoFit/>
            </a:bodyPr>
            <a:lstStyle/>
            <a:p>
              <a:pPr algn="ctr">
                <a:lnSpc>
                  <a:spcPts val="3089"/>
                </a:lnSpc>
              </a:pPr>
              <a:r>
                <a:rPr lang="en-US" sz="2206">
                  <a:solidFill>
                    <a:srgbClr val="000000"/>
                  </a:solidFill>
                  <a:latin typeface="Libre Baskerville"/>
                </a:rPr>
                <a:t>Simple and quick identification of the main points and general objectives of the bill</a:t>
              </a:r>
            </a:p>
          </p:txBody>
        </p:sp>
      </p:grpSp>
      <p:sp>
        <p:nvSpPr>
          <p:cNvPr id="9" name="Freeform 9"/>
          <p:cNvSpPr/>
          <p:nvPr/>
        </p:nvSpPr>
        <p:spPr>
          <a:xfrm>
            <a:off x="2732645" y="3968482"/>
            <a:ext cx="3245066" cy="4589369"/>
          </a:xfrm>
          <a:custGeom>
            <a:avLst/>
            <a:gdLst/>
            <a:ahLst/>
            <a:cxnLst/>
            <a:rect l="l" t="t" r="r" b="b"/>
            <a:pathLst>
              <a:path w="3245066" h="4589369">
                <a:moveTo>
                  <a:pt x="0" y="0"/>
                </a:moveTo>
                <a:lnTo>
                  <a:pt x="3245066" y="0"/>
                </a:lnTo>
                <a:lnTo>
                  <a:pt x="3245066" y="4589369"/>
                </a:lnTo>
                <a:lnTo>
                  <a:pt x="0" y="4589369"/>
                </a:lnTo>
                <a:lnTo>
                  <a:pt x="0" y="0"/>
                </a:lnTo>
                <a:close/>
              </a:path>
            </a:pathLst>
          </a:custGeom>
          <a:blipFill>
            <a:blip r:embed="rId4"/>
            <a:stretch>
              <a:fillRect/>
            </a:stretch>
          </a:blipFill>
        </p:spPr>
      </p:sp>
      <p:sp>
        <p:nvSpPr>
          <p:cNvPr id="10" name="TextBox 10"/>
          <p:cNvSpPr txBox="1"/>
          <p:nvPr/>
        </p:nvSpPr>
        <p:spPr>
          <a:xfrm>
            <a:off x="998020" y="1143000"/>
            <a:ext cx="10644358" cy="906780"/>
          </a:xfrm>
          <a:prstGeom prst="rect">
            <a:avLst/>
          </a:prstGeom>
          <a:effectLst>
            <a:outerShdw blurRad="50800" dist="38100" dir="2700000" algn="tl" rotWithShape="0">
              <a:prstClr val="black">
                <a:alpha val="40000"/>
              </a:prstClr>
            </a:outerShdw>
          </a:effectLst>
        </p:spPr>
        <p:txBody>
          <a:bodyPr lIns="0" tIns="0" rIns="0" bIns="0" rtlCol="0" anchor="t">
            <a:spAutoFit/>
          </a:bodyPr>
          <a:lstStyle/>
          <a:p>
            <a:pPr>
              <a:lnSpc>
                <a:spcPts val="6884"/>
              </a:lnSpc>
            </a:pPr>
            <a:r>
              <a:rPr lang="en-US" sz="6749" dirty="0">
                <a:solidFill>
                  <a:srgbClr val="000000"/>
                </a:solidFill>
                <a:latin typeface="Belleza"/>
              </a:rPr>
              <a:t>Content: clarity and simplicity</a:t>
            </a:r>
          </a:p>
        </p:txBody>
      </p:sp>
      <p:sp>
        <p:nvSpPr>
          <p:cNvPr id="11" name="TextBox 11"/>
          <p:cNvSpPr txBox="1"/>
          <p:nvPr/>
        </p:nvSpPr>
        <p:spPr>
          <a:xfrm>
            <a:off x="14493946" y="1489185"/>
            <a:ext cx="3640829" cy="365065"/>
          </a:xfrm>
          <a:prstGeom prst="rect">
            <a:avLst/>
          </a:prstGeom>
        </p:spPr>
        <p:txBody>
          <a:bodyPr lIns="0" tIns="0" rIns="0" bIns="0" rtlCol="0" anchor="t">
            <a:spAutoFit/>
          </a:bodyPr>
          <a:lstStyle/>
          <a:p>
            <a:pPr algn="r">
              <a:lnSpc>
                <a:spcPts val="2978"/>
              </a:lnSpc>
            </a:pPr>
            <a:r>
              <a:rPr lang="en-US" sz="2127">
                <a:solidFill>
                  <a:srgbClr val="000000"/>
                </a:solidFill>
                <a:latin typeface="Belleza"/>
              </a:rPr>
              <a:t>The new dossiers</a:t>
            </a:r>
          </a:p>
        </p:txBody>
      </p:sp>
      <p:sp>
        <p:nvSpPr>
          <p:cNvPr id="12" name="TextBox 12"/>
          <p:cNvSpPr txBox="1"/>
          <p:nvPr/>
        </p:nvSpPr>
        <p:spPr>
          <a:xfrm>
            <a:off x="2687993" y="8805490"/>
            <a:ext cx="3334370" cy="452810"/>
          </a:xfrm>
          <a:prstGeom prst="rect">
            <a:avLst/>
          </a:prstGeom>
        </p:spPr>
        <p:txBody>
          <a:bodyPr lIns="0" tIns="0" rIns="0" bIns="0" rtlCol="0" anchor="t">
            <a:spAutoFit/>
          </a:bodyPr>
          <a:lstStyle/>
          <a:p>
            <a:pPr algn="ctr">
              <a:lnSpc>
                <a:spcPts val="1816"/>
              </a:lnSpc>
            </a:pPr>
            <a:r>
              <a:rPr lang="en-US" sz="1297">
                <a:solidFill>
                  <a:srgbClr val="000000"/>
                </a:solidFill>
                <a:latin typeface="Libre Baskerville"/>
              </a:rPr>
              <a:t>Dossier</a:t>
            </a:r>
          </a:p>
          <a:p>
            <a:pPr algn="ctr">
              <a:lnSpc>
                <a:spcPts val="1816"/>
              </a:lnSpc>
            </a:pPr>
            <a:r>
              <a:rPr lang="en-US" sz="1297">
                <a:solidFill>
                  <a:srgbClr val="000000"/>
                </a:solidFill>
                <a:latin typeface="Libre Baskerville"/>
              </a:rPr>
              <a:t>Civil Service Bill</a:t>
            </a:r>
          </a:p>
        </p:txBody>
      </p:sp>
      <p:grpSp>
        <p:nvGrpSpPr>
          <p:cNvPr id="13" name="Group 13"/>
          <p:cNvGrpSpPr/>
          <p:nvPr/>
        </p:nvGrpSpPr>
        <p:grpSpPr>
          <a:xfrm>
            <a:off x="12450301" y="3968482"/>
            <a:ext cx="3334370" cy="5289818"/>
            <a:chOff x="0" y="0"/>
            <a:chExt cx="4445826" cy="7053090"/>
          </a:xfrm>
        </p:grpSpPr>
        <p:sp>
          <p:nvSpPr>
            <p:cNvPr id="14" name="Freeform 14"/>
            <p:cNvSpPr/>
            <p:nvPr/>
          </p:nvSpPr>
          <p:spPr>
            <a:xfrm>
              <a:off x="59536" y="0"/>
              <a:ext cx="4326755" cy="6119158"/>
            </a:xfrm>
            <a:custGeom>
              <a:avLst/>
              <a:gdLst/>
              <a:ahLst/>
              <a:cxnLst/>
              <a:rect l="l" t="t" r="r" b="b"/>
              <a:pathLst>
                <a:path w="4326755" h="6119158">
                  <a:moveTo>
                    <a:pt x="0" y="0"/>
                  </a:moveTo>
                  <a:lnTo>
                    <a:pt x="4326755" y="0"/>
                  </a:lnTo>
                  <a:lnTo>
                    <a:pt x="4326755" y="6119158"/>
                  </a:lnTo>
                  <a:lnTo>
                    <a:pt x="0" y="6119158"/>
                  </a:lnTo>
                  <a:lnTo>
                    <a:pt x="0" y="0"/>
                  </a:lnTo>
                  <a:close/>
                </a:path>
              </a:pathLst>
            </a:custGeom>
            <a:blipFill>
              <a:blip r:embed="rId5"/>
              <a:stretch>
                <a:fillRect/>
              </a:stretch>
            </a:blipFill>
          </p:spPr>
        </p:sp>
        <p:sp>
          <p:nvSpPr>
            <p:cNvPr id="15" name="TextBox 15"/>
            <p:cNvSpPr txBox="1"/>
            <p:nvPr/>
          </p:nvSpPr>
          <p:spPr>
            <a:xfrm>
              <a:off x="0" y="6458868"/>
              <a:ext cx="4445826" cy="594222"/>
            </a:xfrm>
            <a:prstGeom prst="rect">
              <a:avLst/>
            </a:prstGeom>
          </p:spPr>
          <p:txBody>
            <a:bodyPr lIns="0" tIns="0" rIns="0" bIns="0" rtlCol="0" anchor="t">
              <a:spAutoFit/>
            </a:bodyPr>
            <a:lstStyle/>
            <a:p>
              <a:pPr algn="ctr">
                <a:lnSpc>
                  <a:spcPts val="1816"/>
                </a:lnSpc>
              </a:pPr>
              <a:r>
                <a:rPr lang="en-US" sz="1297">
                  <a:solidFill>
                    <a:srgbClr val="000000"/>
                  </a:solidFill>
                  <a:latin typeface="Libre Baskerville"/>
                </a:rPr>
                <a:t>Dossier</a:t>
              </a:r>
            </a:p>
            <a:p>
              <a:pPr algn="ctr">
                <a:lnSpc>
                  <a:spcPts val="1816"/>
                </a:lnSpc>
              </a:pPr>
              <a:r>
                <a:rPr lang="en-US" sz="1297">
                  <a:solidFill>
                    <a:srgbClr val="000000"/>
                  </a:solidFill>
                  <a:latin typeface="Libre Baskerville"/>
                </a:rPr>
                <a:t>Families Bill</a:t>
              </a:r>
            </a:p>
          </p:txBody>
        </p:sp>
      </p:grpSp>
      <p:sp>
        <p:nvSpPr>
          <p:cNvPr id="16" name="Freeform 16">
            <a:hlinkClick r:id="rId6" tooltip="https://www.congreso.es/docu/docum/ddocum/dosieres/sleg/legislatura_14/spl_81/dosier_sl_81_funcion_publica_transparencia.pdf#page=3"/>
          </p:cNvPr>
          <p:cNvSpPr/>
          <p:nvPr/>
        </p:nvSpPr>
        <p:spPr>
          <a:xfrm>
            <a:off x="717633" y="3968482"/>
            <a:ext cx="7275089" cy="4589369"/>
          </a:xfrm>
          <a:custGeom>
            <a:avLst/>
            <a:gdLst/>
            <a:ahLst/>
            <a:cxnLst/>
            <a:rect l="l" t="t" r="r" b="b"/>
            <a:pathLst>
              <a:path w="7275089" h="4589369">
                <a:moveTo>
                  <a:pt x="0" y="0"/>
                </a:moveTo>
                <a:lnTo>
                  <a:pt x="7275090" y="0"/>
                </a:lnTo>
                <a:lnTo>
                  <a:pt x="7275090" y="4589369"/>
                </a:lnTo>
                <a:lnTo>
                  <a:pt x="0" y="4589369"/>
                </a:lnTo>
                <a:lnTo>
                  <a:pt x="0" y="0"/>
                </a:lnTo>
                <a:close/>
              </a:path>
            </a:pathLst>
          </a:custGeom>
          <a:blipFill>
            <a:blip r:embed="rId7"/>
            <a:stretch>
              <a:fillRect/>
            </a:stretch>
          </a:blipFill>
        </p:spPr>
      </p:sp>
      <p:sp>
        <p:nvSpPr>
          <p:cNvPr id="17" name="Freeform 17">
            <a:hlinkClick r:id="rId8" tooltip="https://www.congreso.es/docu/docum/ddocum/dosieres/sleg/legislatura_14/spl_82/dosier_sl_82_familias_transparencia.pdf#page=2"/>
          </p:cNvPr>
          <p:cNvSpPr/>
          <p:nvPr/>
        </p:nvSpPr>
        <p:spPr>
          <a:xfrm>
            <a:off x="10636303" y="3968482"/>
            <a:ext cx="6962365" cy="4589369"/>
          </a:xfrm>
          <a:custGeom>
            <a:avLst/>
            <a:gdLst/>
            <a:ahLst/>
            <a:cxnLst/>
            <a:rect l="l" t="t" r="r" b="b"/>
            <a:pathLst>
              <a:path w="6962365" h="4589369">
                <a:moveTo>
                  <a:pt x="0" y="0"/>
                </a:moveTo>
                <a:lnTo>
                  <a:pt x="6962365" y="0"/>
                </a:lnTo>
                <a:lnTo>
                  <a:pt x="6962365" y="4589369"/>
                </a:lnTo>
                <a:lnTo>
                  <a:pt x="0" y="4589369"/>
                </a:lnTo>
                <a:lnTo>
                  <a:pt x="0" y="0"/>
                </a:lnTo>
                <a:close/>
              </a:path>
            </a:pathLst>
          </a:custGeom>
          <a:blipFill>
            <a:blip r:embed="rId9"/>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8000"/>
          </a:blip>
          <a:srcRect b="15572"/>
          <a:stretch>
            <a:fillRect/>
          </a:stretch>
        </p:blipFill>
        <p:spPr>
          <a:xfrm>
            <a:off x="0" y="0"/>
            <a:ext cx="18288000" cy="10287000"/>
          </a:xfrm>
          <a:prstGeom prst="rect">
            <a:avLst/>
          </a:prstGeom>
        </p:spPr>
      </p:pic>
      <p:sp>
        <p:nvSpPr>
          <p:cNvPr id="3" name="Freeform 3"/>
          <p:cNvSpPr/>
          <p:nvPr/>
        </p:nvSpPr>
        <p:spPr>
          <a:xfrm>
            <a:off x="15073113" y="176281"/>
            <a:ext cx="3061662" cy="1522182"/>
          </a:xfrm>
          <a:custGeom>
            <a:avLst/>
            <a:gdLst/>
            <a:ahLst/>
            <a:cxnLst/>
            <a:rect l="l" t="t" r="r" b="b"/>
            <a:pathLst>
              <a:path w="3061662" h="1522182">
                <a:moveTo>
                  <a:pt x="0" y="0"/>
                </a:moveTo>
                <a:lnTo>
                  <a:pt x="3061662" y="0"/>
                </a:lnTo>
                <a:lnTo>
                  <a:pt x="3061662" y="1522182"/>
                </a:lnTo>
                <a:lnTo>
                  <a:pt x="0" y="1522182"/>
                </a:lnTo>
                <a:lnTo>
                  <a:pt x="0" y="0"/>
                </a:lnTo>
                <a:close/>
              </a:path>
            </a:pathLst>
          </a:custGeom>
          <a:blipFill>
            <a:blip r:embed="rId3"/>
            <a:stretch>
              <a:fillRect/>
            </a:stretch>
          </a:blipFill>
        </p:spPr>
      </p:sp>
      <p:sp>
        <p:nvSpPr>
          <p:cNvPr id="4" name="Freeform 4">
            <a:hlinkClick r:id="rId4" tooltip="https://www.congreso.es/docu/docum/ddocum/dosieres/sleg/legislatura_14/spl_80/dosier_sl_80_autoridad_administrativa_independiente_transparencia.pdf#page=3"/>
          </p:cNvPr>
          <p:cNvSpPr/>
          <p:nvPr/>
        </p:nvSpPr>
        <p:spPr>
          <a:xfrm>
            <a:off x="10999760" y="2683089"/>
            <a:ext cx="4272745" cy="6042774"/>
          </a:xfrm>
          <a:custGeom>
            <a:avLst/>
            <a:gdLst/>
            <a:ahLst/>
            <a:cxnLst/>
            <a:rect l="l" t="t" r="r" b="b"/>
            <a:pathLst>
              <a:path w="4272745" h="6042774">
                <a:moveTo>
                  <a:pt x="0" y="0"/>
                </a:moveTo>
                <a:lnTo>
                  <a:pt x="4272745" y="0"/>
                </a:lnTo>
                <a:lnTo>
                  <a:pt x="4272745" y="6042774"/>
                </a:lnTo>
                <a:lnTo>
                  <a:pt x="0" y="6042774"/>
                </a:lnTo>
                <a:lnTo>
                  <a:pt x="0" y="0"/>
                </a:lnTo>
                <a:close/>
              </a:path>
            </a:pathLst>
          </a:custGeom>
          <a:blipFill>
            <a:blip r:embed="rId5"/>
            <a:stretch>
              <a:fillRect/>
            </a:stretch>
          </a:blipFill>
        </p:spPr>
      </p:sp>
      <p:sp>
        <p:nvSpPr>
          <p:cNvPr id="5" name="Freeform 5">
            <a:hlinkClick r:id="rId6" tooltip="https://www.congreso.es/docu/docum/ddocum/dosieres/sleg/legislatura_14/spl_78/dosier_sl_78_bomberos_forestales_transparencia.pdf#page=3"/>
          </p:cNvPr>
          <p:cNvSpPr/>
          <p:nvPr/>
        </p:nvSpPr>
        <p:spPr>
          <a:xfrm>
            <a:off x="3015495" y="2683089"/>
            <a:ext cx="4272745" cy="6042774"/>
          </a:xfrm>
          <a:custGeom>
            <a:avLst/>
            <a:gdLst/>
            <a:ahLst/>
            <a:cxnLst/>
            <a:rect l="l" t="t" r="r" b="b"/>
            <a:pathLst>
              <a:path w="4272745" h="6042774">
                <a:moveTo>
                  <a:pt x="0" y="0"/>
                </a:moveTo>
                <a:lnTo>
                  <a:pt x="4272745" y="0"/>
                </a:lnTo>
                <a:lnTo>
                  <a:pt x="4272745" y="6042774"/>
                </a:lnTo>
                <a:lnTo>
                  <a:pt x="0" y="6042774"/>
                </a:lnTo>
                <a:lnTo>
                  <a:pt x="0" y="0"/>
                </a:lnTo>
                <a:close/>
              </a:path>
            </a:pathLst>
          </a:custGeom>
          <a:blipFill>
            <a:blip r:embed="rId7"/>
            <a:stretch>
              <a:fillRect/>
            </a:stretch>
          </a:blipFill>
        </p:spPr>
      </p:sp>
      <p:sp>
        <p:nvSpPr>
          <p:cNvPr id="6" name="TextBox 6"/>
          <p:cNvSpPr txBox="1"/>
          <p:nvPr/>
        </p:nvSpPr>
        <p:spPr>
          <a:xfrm>
            <a:off x="1028700" y="1143000"/>
            <a:ext cx="11431277" cy="906780"/>
          </a:xfrm>
          <a:prstGeom prst="rect">
            <a:avLst/>
          </a:prstGeom>
          <a:effectLst>
            <a:outerShdw blurRad="50800" dist="38100" dir="2700000" algn="tl" rotWithShape="0">
              <a:prstClr val="black">
                <a:alpha val="40000"/>
              </a:prstClr>
            </a:outerShdw>
          </a:effectLst>
        </p:spPr>
        <p:txBody>
          <a:bodyPr lIns="0" tIns="0" rIns="0" bIns="0" rtlCol="0" anchor="t">
            <a:spAutoFit/>
          </a:bodyPr>
          <a:lstStyle/>
          <a:p>
            <a:pPr>
              <a:lnSpc>
                <a:spcPts val="6884"/>
              </a:lnSpc>
            </a:pPr>
            <a:r>
              <a:rPr lang="en-US" sz="6749" dirty="0">
                <a:solidFill>
                  <a:srgbClr val="000000"/>
                </a:solidFill>
                <a:latin typeface="Belleza"/>
              </a:rPr>
              <a:t>Visually attractive presentations</a:t>
            </a:r>
          </a:p>
        </p:txBody>
      </p:sp>
      <p:sp>
        <p:nvSpPr>
          <p:cNvPr id="7" name="TextBox 7"/>
          <p:cNvSpPr txBox="1"/>
          <p:nvPr/>
        </p:nvSpPr>
        <p:spPr>
          <a:xfrm>
            <a:off x="14493946" y="1489185"/>
            <a:ext cx="3640829" cy="365065"/>
          </a:xfrm>
          <a:prstGeom prst="rect">
            <a:avLst/>
          </a:prstGeom>
        </p:spPr>
        <p:txBody>
          <a:bodyPr lIns="0" tIns="0" rIns="0" bIns="0" rtlCol="0" anchor="t">
            <a:spAutoFit/>
          </a:bodyPr>
          <a:lstStyle/>
          <a:p>
            <a:pPr algn="r">
              <a:lnSpc>
                <a:spcPts val="2978"/>
              </a:lnSpc>
            </a:pPr>
            <a:r>
              <a:rPr lang="en-US" sz="2127">
                <a:solidFill>
                  <a:srgbClr val="000000"/>
                </a:solidFill>
                <a:latin typeface="Belleza"/>
              </a:rPr>
              <a:t>The new dossiers</a:t>
            </a:r>
          </a:p>
        </p:txBody>
      </p:sp>
      <p:sp>
        <p:nvSpPr>
          <p:cNvPr id="8" name="TextBox 8"/>
          <p:cNvSpPr txBox="1"/>
          <p:nvPr/>
        </p:nvSpPr>
        <p:spPr>
          <a:xfrm>
            <a:off x="3484683" y="9017607"/>
            <a:ext cx="3334370" cy="452810"/>
          </a:xfrm>
          <a:prstGeom prst="rect">
            <a:avLst/>
          </a:prstGeom>
        </p:spPr>
        <p:txBody>
          <a:bodyPr lIns="0" tIns="0" rIns="0" bIns="0" rtlCol="0" anchor="t">
            <a:spAutoFit/>
          </a:bodyPr>
          <a:lstStyle/>
          <a:p>
            <a:pPr algn="ctr">
              <a:lnSpc>
                <a:spcPts val="1816"/>
              </a:lnSpc>
            </a:pPr>
            <a:r>
              <a:rPr lang="en-US" sz="1297">
                <a:solidFill>
                  <a:srgbClr val="000000"/>
                </a:solidFill>
                <a:latin typeface="Libre Baskerville"/>
              </a:rPr>
              <a:t>Dossier</a:t>
            </a:r>
          </a:p>
          <a:p>
            <a:pPr algn="ctr">
              <a:lnSpc>
                <a:spcPts val="1816"/>
              </a:lnSpc>
            </a:pPr>
            <a:r>
              <a:rPr lang="en-US" sz="1297">
                <a:solidFill>
                  <a:srgbClr val="000000"/>
                </a:solidFill>
                <a:latin typeface="Libre Baskerville"/>
              </a:rPr>
              <a:t>Wildlife firefighters Bill</a:t>
            </a:r>
          </a:p>
        </p:txBody>
      </p:sp>
      <p:sp>
        <p:nvSpPr>
          <p:cNvPr id="9" name="TextBox 9"/>
          <p:cNvSpPr txBox="1"/>
          <p:nvPr/>
        </p:nvSpPr>
        <p:spPr>
          <a:xfrm>
            <a:off x="11468947" y="9017607"/>
            <a:ext cx="3334370" cy="452810"/>
          </a:xfrm>
          <a:prstGeom prst="rect">
            <a:avLst/>
          </a:prstGeom>
        </p:spPr>
        <p:txBody>
          <a:bodyPr lIns="0" tIns="0" rIns="0" bIns="0" rtlCol="0" anchor="t">
            <a:spAutoFit/>
          </a:bodyPr>
          <a:lstStyle/>
          <a:p>
            <a:pPr algn="ctr">
              <a:lnSpc>
                <a:spcPts val="1816"/>
              </a:lnSpc>
            </a:pPr>
            <a:r>
              <a:rPr lang="en-US" sz="1297">
                <a:solidFill>
                  <a:srgbClr val="000000"/>
                </a:solidFill>
                <a:latin typeface="Libre Baskerville"/>
              </a:rPr>
              <a:t>Dossier</a:t>
            </a:r>
          </a:p>
          <a:p>
            <a:pPr algn="ctr">
              <a:lnSpc>
                <a:spcPts val="1816"/>
              </a:lnSpc>
            </a:pPr>
            <a:r>
              <a:rPr lang="en-US" sz="1297">
                <a:solidFill>
                  <a:srgbClr val="000000"/>
                </a:solidFill>
                <a:latin typeface="Libre Baskerville"/>
              </a:rPr>
              <a:t>Accidents and incidents Authority Bill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8000"/>
          </a:blip>
          <a:srcRect b="15572"/>
          <a:stretch>
            <a:fillRect/>
          </a:stretch>
        </p:blipFill>
        <p:spPr>
          <a:xfrm>
            <a:off x="0" y="0"/>
            <a:ext cx="18288000" cy="10287000"/>
          </a:xfrm>
          <a:prstGeom prst="rect">
            <a:avLst/>
          </a:prstGeom>
        </p:spPr>
      </p:pic>
      <p:sp>
        <p:nvSpPr>
          <p:cNvPr id="3" name="Freeform 3"/>
          <p:cNvSpPr/>
          <p:nvPr/>
        </p:nvSpPr>
        <p:spPr>
          <a:xfrm>
            <a:off x="15073113" y="176281"/>
            <a:ext cx="3061662" cy="1522182"/>
          </a:xfrm>
          <a:custGeom>
            <a:avLst/>
            <a:gdLst/>
            <a:ahLst/>
            <a:cxnLst/>
            <a:rect l="l" t="t" r="r" b="b"/>
            <a:pathLst>
              <a:path w="3061662" h="1522182">
                <a:moveTo>
                  <a:pt x="0" y="0"/>
                </a:moveTo>
                <a:lnTo>
                  <a:pt x="3061662" y="0"/>
                </a:lnTo>
                <a:lnTo>
                  <a:pt x="3061662" y="1522182"/>
                </a:lnTo>
                <a:lnTo>
                  <a:pt x="0" y="1522182"/>
                </a:lnTo>
                <a:lnTo>
                  <a:pt x="0" y="0"/>
                </a:lnTo>
                <a:close/>
              </a:path>
            </a:pathLst>
          </a:custGeom>
          <a:blipFill>
            <a:blip r:embed="rId3"/>
            <a:stretch>
              <a:fillRect/>
            </a:stretch>
          </a:blipFill>
        </p:spPr>
      </p:sp>
      <p:sp>
        <p:nvSpPr>
          <p:cNvPr id="4" name="Freeform 4"/>
          <p:cNvSpPr/>
          <p:nvPr/>
        </p:nvSpPr>
        <p:spPr>
          <a:xfrm>
            <a:off x="2755916" y="3209006"/>
            <a:ext cx="3747977" cy="5300616"/>
          </a:xfrm>
          <a:custGeom>
            <a:avLst/>
            <a:gdLst/>
            <a:ahLst/>
            <a:cxnLst/>
            <a:rect l="l" t="t" r="r" b="b"/>
            <a:pathLst>
              <a:path w="3747977" h="5300616">
                <a:moveTo>
                  <a:pt x="0" y="0"/>
                </a:moveTo>
                <a:lnTo>
                  <a:pt x="3747977" y="0"/>
                </a:lnTo>
                <a:lnTo>
                  <a:pt x="3747977" y="5300616"/>
                </a:lnTo>
                <a:lnTo>
                  <a:pt x="0" y="5300616"/>
                </a:lnTo>
                <a:lnTo>
                  <a:pt x="0" y="0"/>
                </a:lnTo>
                <a:close/>
              </a:path>
            </a:pathLst>
          </a:custGeom>
          <a:blipFill>
            <a:blip r:embed="rId4"/>
            <a:stretch>
              <a:fillRect/>
            </a:stretch>
          </a:blipFill>
        </p:spPr>
      </p:sp>
      <p:sp>
        <p:nvSpPr>
          <p:cNvPr id="5" name="Freeform 5">
            <a:hlinkClick r:id="rId5" tooltip="https://www.congreso.es/docu/docum/ddocum/dosieres/sleg/legislatura_14/spl_73/dosier_sl_73_secreto_profesional_periodistas_transparencia.pdf#page=5"/>
          </p:cNvPr>
          <p:cNvSpPr/>
          <p:nvPr/>
        </p:nvSpPr>
        <p:spPr>
          <a:xfrm>
            <a:off x="228600" y="3501355"/>
            <a:ext cx="8217216" cy="4715918"/>
          </a:xfrm>
          <a:custGeom>
            <a:avLst/>
            <a:gdLst/>
            <a:ahLst/>
            <a:cxnLst/>
            <a:rect l="l" t="t" r="r" b="b"/>
            <a:pathLst>
              <a:path w="8745622" h="4952208">
                <a:moveTo>
                  <a:pt x="0" y="0"/>
                </a:moveTo>
                <a:lnTo>
                  <a:pt x="8745621" y="0"/>
                </a:lnTo>
                <a:lnTo>
                  <a:pt x="8745621" y="4952208"/>
                </a:lnTo>
                <a:lnTo>
                  <a:pt x="0" y="4952208"/>
                </a:lnTo>
                <a:lnTo>
                  <a:pt x="0" y="0"/>
                </a:lnTo>
                <a:close/>
              </a:path>
            </a:pathLst>
          </a:custGeom>
          <a:blipFill>
            <a:blip r:embed="rId6"/>
            <a:stretch>
              <a:fillRect/>
            </a:stretch>
          </a:blipFill>
        </p:spPr>
      </p:sp>
      <p:sp>
        <p:nvSpPr>
          <p:cNvPr id="6" name="Freeform 6"/>
          <p:cNvSpPr/>
          <p:nvPr/>
        </p:nvSpPr>
        <p:spPr>
          <a:xfrm>
            <a:off x="11786670" y="3209006"/>
            <a:ext cx="3747977" cy="5300616"/>
          </a:xfrm>
          <a:custGeom>
            <a:avLst/>
            <a:gdLst/>
            <a:ahLst/>
            <a:cxnLst/>
            <a:rect l="l" t="t" r="r" b="b"/>
            <a:pathLst>
              <a:path w="3747977" h="5300616">
                <a:moveTo>
                  <a:pt x="0" y="0"/>
                </a:moveTo>
                <a:lnTo>
                  <a:pt x="3747977" y="0"/>
                </a:lnTo>
                <a:lnTo>
                  <a:pt x="3747977" y="5300616"/>
                </a:lnTo>
                <a:lnTo>
                  <a:pt x="0" y="5300616"/>
                </a:lnTo>
                <a:lnTo>
                  <a:pt x="0" y="0"/>
                </a:lnTo>
                <a:close/>
              </a:path>
            </a:pathLst>
          </a:custGeom>
          <a:blipFill>
            <a:blip r:embed="rId7"/>
            <a:stretch>
              <a:fillRect/>
            </a:stretch>
          </a:blipFill>
        </p:spPr>
      </p:sp>
      <p:sp>
        <p:nvSpPr>
          <p:cNvPr id="8" name="TextBox 8"/>
          <p:cNvSpPr txBox="1"/>
          <p:nvPr/>
        </p:nvSpPr>
        <p:spPr>
          <a:xfrm>
            <a:off x="2962720" y="8805490"/>
            <a:ext cx="3334370" cy="452810"/>
          </a:xfrm>
          <a:prstGeom prst="rect">
            <a:avLst/>
          </a:prstGeom>
        </p:spPr>
        <p:txBody>
          <a:bodyPr lIns="0" tIns="0" rIns="0" bIns="0" rtlCol="0" anchor="t">
            <a:spAutoFit/>
          </a:bodyPr>
          <a:lstStyle/>
          <a:p>
            <a:pPr algn="ctr">
              <a:lnSpc>
                <a:spcPts val="1816"/>
              </a:lnSpc>
            </a:pPr>
            <a:r>
              <a:rPr lang="en-US" sz="1297">
                <a:solidFill>
                  <a:srgbClr val="000000"/>
                </a:solidFill>
                <a:latin typeface="Libre Baskerville"/>
              </a:rPr>
              <a:t>Dossier</a:t>
            </a:r>
          </a:p>
          <a:p>
            <a:pPr algn="ctr">
              <a:lnSpc>
                <a:spcPts val="1816"/>
              </a:lnSpc>
            </a:pPr>
            <a:r>
              <a:rPr lang="en-US" sz="1297">
                <a:solidFill>
                  <a:srgbClr val="000000"/>
                </a:solidFill>
                <a:latin typeface="Libre Baskerville"/>
              </a:rPr>
              <a:t>Protection of journalistic secret Bill</a:t>
            </a:r>
          </a:p>
        </p:txBody>
      </p:sp>
      <p:sp>
        <p:nvSpPr>
          <p:cNvPr id="9" name="TextBox 9"/>
          <p:cNvSpPr txBox="1"/>
          <p:nvPr/>
        </p:nvSpPr>
        <p:spPr>
          <a:xfrm>
            <a:off x="1028700" y="1143000"/>
            <a:ext cx="11431277" cy="906780"/>
          </a:xfrm>
          <a:prstGeom prst="rect">
            <a:avLst/>
          </a:prstGeom>
          <a:effectLst>
            <a:outerShdw blurRad="50800" dist="38100" dir="2700000" algn="tl" rotWithShape="0">
              <a:prstClr val="black">
                <a:alpha val="40000"/>
              </a:prstClr>
            </a:outerShdw>
          </a:effectLst>
        </p:spPr>
        <p:txBody>
          <a:bodyPr lIns="0" tIns="0" rIns="0" bIns="0" rtlCol="0" anchor="t">
            <a:spAutoFit/>
          </a:bodyPr>
          <a:lstStyle/>
          <a:p>
            <a:pPr>
              <a:lnSpc>
                <a:spcPts val="6884"/>
              </a:lnSpc>
            </a:pPr>
            <a:r>
              <a:rPr lang="en-US" sz="6749" dirty="0">
                <a:solidFill>
                  <a:srgbClr val="000000"/>
                </a:solidFill>
                <a:latin typeface="Belleza"/>
              </a:rPr>
              <a:t>Comparative law classifications</a:t>
            </a:r>
          </a:p>
        </p:txBody>
      </p:sp>
      <p:sp>
        <p:nvSpPr>
          <p:cNvPr id="10" name="TextBox 10"/>
          <p:cNvSpPr txBox="1"/>
          <p:nvPr/>
        </p:nvSpPr>
        <p:spPr>
          <a:xfrm>
            <a:off x="14493946" y="1489185"/>
            <a:ext cx="3640829" cy="365065"/>
          </a:xfrm>
          <a:prstGeom prst="rect">
            <a:avLst/>
          </a:prstGeom>
        </p:spPr>
        <p:txBody>
          <a:bodyPr lIns="0" tIns="0" rIns="0" bIns="0" rtlCol="0" anchor="t">
            <a:spAutoFit/>
          </a:bodyPr>
          <a:lstStyle/>
          <a:p>
            <a:pPr algn="r">
              <a:lnSpc>
                <a:spcPts val="2978"/>
              </a:lnSpc>
            </a:pPr>
            <a:r>
              <a:rPr lang="en-US" sz="2127">
                <a:solidFill>
                  <a:srgbClr val="000000"/>
                </a:solidFill>
                <a:latin typeface="Belleza"/>
              </a:rPr>
              <a:t>The new dossiers</a:t>
            </a:r>
          </a:p>
        </p:txBody>
      </p:sp>
      <p:sp>
        <p:nvSpPr>
          <p:cNvPr id="11" name="TextBox 11"/>
          <p:cNvSpPr txBox="1"/>
          <p:nvPr/>
        </p:nvSpPr>
        <p:spPr>
          <a:xfrm>
            <a:off x="12170950" y="8805490"/>
            <a:ext cx="3363697" cy="452810"/>
          </a:xfrm>
          <a:prstGeom prst="rect">
            <a:avLst/>
          </a:prstGeom>
        </p:spPr>
        <p:txBody>
          <a:bodyPr lIns="0" tIns="0" rIns="0" bIns="0" rtlCol="0" anchor="t">
            <a:spAutoFit/>
          </a:bodyPr>
          <a:lstStyle/>
          <a:p>
            <a:pPr algn="ctr">
              <a:lnSpc>
                <a:spcPts val="1816"/>
              </a:lnSpc>
            </a:pPr>
            <a:r>
              <a:rPr lang="en-US" sz="1297">
                <a:solidFill>
                  <a:srgbClr val="000000"/>
                </a:solidFill>
                <a:latin typeface="Libre Baskerville"/>
              </a:rPr>
              <a:t>Dossier</a:t>
            </a:r>
          </a:p>
          <a:p>
            <a:pPr algn="ctr">
              <a:lnSpc>
                <a:spcPts val="1816"/>
              </a:lnSpc>
            </a:pPr>
            <a:r>
              <a:rPr lang="en-US" sz="1297">
                <a:solidFill>
                  <a:srgbClr val="000000"/>
                </a:solidFill>
                <a:latin typeface="Libre Baskerville"/>
              </a:rPr>
              <a:t>Accidents and incidents Authority Bill</a:t>
            </a:r>
          </a:p>
        </p:txBody>
      </p:sp>
      <p:pic>
        <p:nvPicPr>
          <p:cNvPr id="14" name="Imagen 13" descr="Texto, Carta&#10;&#10;Descripción generada automáticamente">
            <a:extLst>
              <a:ext uri="{FF2B5EF4-FFF2-40B4-BE49-F238E27FC236}">
                <a16:creationId xmlns:a16="http://schemas.microsoft.com/office/drawing/2014/main" id="{A1D1B27D-3D18-BD9B-8403-9241F3174CA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15420" y="4010161"/>
            <a:ext cx="8690476" cy="3698305"/>
          </a:xfrm>
          <a:prstGeom prst="rect">
            <a:avLst/>
          </a:prstGeom>
        </p:spPr>
      </p:pic>
      <p:sp>
        <p:nvSpPr>
          <p:cNvPr id="7" name="Freeform 7">
            <a:hlinkClick r:id="rId9" tooltip="https://www.congreso.es/docu/docum/ddocum/dosieres/sleg/legislatura_14/spl_80/dosier_sl_80_autoridad_administrativa_independiente_transparencia.pdf#page=5"/>
          </p:cNvPr>
          <p:cNvSpPr/>
          <p:nvPr/>
        </p:nvSpPr>
        <p:spPr>
          <a:xfrm>
            <a:off x="9912432" y="3203846"/>
            <a:ext cx="7496451" cy="5300616"/>
          </a:xfrm>
          <a:custGeom>
            <a:avLst/>
            <a:gdLst/>
            <a:ahLst/>
            <a:cxnLst/>
            <a:rect l="l" t="t" r="r" b="b"/>
            <a:pathLst>
              <a:path w="7496451" h="5300616">
                <a:moveTo>
                  <a:pt x="0" y="0"/>
                </a:moveTo>
                <a:lnTo>
                  <a:pt x="7496452" y="0"/>
                </a:lnTo>
                <a:lnTo>
                  <a:pt x="7496452" y="5300616"/>
                </a:lnTo>
                <a:lnTo>
                  <a:pt x="0" y="5300616"/>
                </a:lnTo>
                <a:lnTo>
                  <a:pt x="0" y="0"/>
                </a:lnTo>
                <a:close/>
              </a:path>
            </a:pathLst>
          </a:custGeom>
          <a:blipFill>
            <a:blip r:embed="rId10"/>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8000"/>
          </a:blip>
          <a:srcRect b="15572"/>
          <a:stretch>
            <a:fillRect/>
          </a:stretch>
        </p:blipFill>
        <p:spPr>
          <a:xfrm>
            <a:off x="0" y="0"/>
            <a:ext cx="18288000" cy="10287000"/>
          </a:xfrm>
          <a:prstGeom prst="rect">
            <a:avLst/>
          </a:prstGeom>
        </p:spPr>
      </p:pic>
      <p:sp>
        <p:nvSpPr>
          <p:cNvPr id="3" name="Freeform 3"/>
          <p:cNvSpPr/>
          <p:nvPr/>
        </p:nvSpPr>
        <p:spPr>
          <a:xfrm>
            <a:off x="15073113" y="176281"/>
            <a:ext cx="3061662" cy="1522182"/>
          </a:xfrm>
          <a:custGeom>
            <a:avLst/>
            <a:gdLst/>
            <a:ahLst/>
            <a:cxnLst/>
            <a:rect l="l" t="t" r="r" b="b"/>
            <a:pathLst>
              <a:path w="3061662" h="1522182">
                <a:moveTo>
                  <a:pt x="0" y="0"/>
                </a:moveTo>
                <a:lnTo>
                  <a:pt x="3061662" y="0"/>
                </a:lnTo>
                <a:lnTo>
                  <a:pt x="3061662" y="1522182"/>
                </a:lnTo>
                <a:lnTo>
                  <a:pt x="0" y="1522182"/>
                </a:lnTo>
                <a:lnTo>
                  <a:pt x="0" y="0"/>
                </a:lnTo>
                <a:close/>
              </a:path>
            </a:pathLst>
          </a:custGeom>
          <a:blipFill>
            <a:blip r:embed="rId3"/>
            <a:stretch>
              <a:fillRect/>
            </a:stretch>
          </a:blipFill>
        </p:spPr>
      </p:sp>
      <p:grpSp>
        <p:nvGrpSpPr>
          <p:cNvPr id="4" name="Group 4"/>
          <p:cNvGrpSpPr/>
          <p:nvPr/>
        </p:nvGrpSpPr>
        <p:grpSpPr>
          <a:xfrm>
            <a:off x="1028700" y="3155146"/>
            <a:ext cx="6901082" cy="1429947"/>
            <a:chOff x="0" y="0"/>
            <a:chExt cx="9201442" cy="1906596"/>
          </a:xfrm>
        </p:grpSpPr>
        <p:grpSp>
          <p:nvGrpSpPr>
            <p:cNvPr id="5" name="Group 5"/>
            <p:cNvGrpSpPr/>
            <p:nvPr/>
          </p:nvGrpSpPr>
          <p:grpSpPr>
            <a:xfrm>
              <a:off x="0" y="0"/>
              <a:ext cx="9201442" cy="1906596"/>
              <a:chOff x="0" y="0"/>
              <a:chExt cx="2043127" cy="423349"/>
            </a:xfrm>
          </p:grpSpPr>
          <p:sp>
            <p:nvSpPr>
              <p:cNvPr id="6" name="Freeform 6"/>
              <p:cNvSpPr/>
              <p:nvPr/>
            </p:nvSpPr>
            <p:spPr>
              <a:xfrm>
                <a:off x="0" y="0"/>
                <a:ext cx="2043127" cy="423349"/>
              </a:xfrm>
              <a:custGeom>
                <a:avLst/>
                <a:gdLst/>
                <a:ahLst/>
                <a:cxnLst/>
                <a:rect l="l" t="t" r="r" b="b"/>
                <a:pathLst>
                  <a:path w="2043127" h="423349">
                    <a:moveTo>
                      <a:pt x="57214" y="0"/>
                    </a:moveTo>
                    <a:lnTo>
                      <a:pt x="1985913" y="0"/>
                    </a:lnTo>
                    <a:cubicBezTo>
                      <a:pt x="2001087" y="0"/>
                      <a:pt x="2015640" y="6028"/>
                      <a:pt x="2026369" y="16758"/>
                    </a:cubicBezTo>
                    <a:cubicBezTo>
                      <a:pt x="2037099" y="27487"/>
                      <a:pt x="2043127" y="42040"/>
                      <a:pt x="2043127" y="57214"/>
                    </a:cubicBezTo>
                    <a:lnTo>
                      <a:pt x="2043127" y="366135"/>
                    </a:lnTo>
                    <a:cubicBezTo>
                      <a:pt x="2043127" y="381309"/>
                      <a:pt x="2037099" y="395861"/>
                      <a:pt x="2026369" y="406591"/>
                    </a:cubicBezTo>
                    <a:cubicBezTo>
                      <a:pt x="2015640" y="417321"/>
                      <a:pt x="2001087" y="423349"/>
                      <a:pt x="1985913" y="423349"/>
                    </a:cubicBezTo>
                    <a:lnTo>
                      <a:pt x="57214" y="423349"/>
                    </a:lnTo>
                    <a:cubicBezTo>
                      <a:pt x="25616" y="423349"/>
                      <a:pt x="0" y="397733"/>
                      <a:pt x="0" y="366135"/>
                    </a:cubicBezTo>
                    <a:lnTo>
                      <a:pt x="0" y="57214"/>
                    </a:lnTo>
                    <a:cubicBezTo>
                      <a:pt x="0" y="42040"/>
                      <a:pt x="6028" y="27487"/>
                      <a:pt x="16758" y="16758"/>
                    </a:cubicBezTo>
                    <a:cubicBezTo>
                      <a:pt x="27487" y="6028"/>
                      <a:pt x="42040" y="0"/>
                      <a:pt x="57214" y="0"/>
                    </a:cubicBezTo>
                    <a:close/>
                  </a:path>
                </a:pathLst>
              </a:custGeom>
              <a:gradFill rotWithShape="1">
                <a:gsLst>
                  <a:gs pos="0">
                    <a:srgbClr val="C4C2C0">
                      <a:alpha val="70000"/>
                    </a:srgbClr>
                  </a:gs>
                  <a:gs pos="100000">
                    <a:srgbClr val="FFFFFF">
                      <a:alpha val="70000"/>
                    </a:srgbClr>
                  </a:gs>
                </a:gsLst>
                <a:lin ang="0"/>
              </a:gradFill>
            </p:spPr>
          </p:sp>
          <p:sp>
            <p:nvSpPr>
              <p:cNvPr id="7" name="TextBox 7"/>
              <p:cNvSpPr txBox="1"/>
              <p:nvPr/>
            </p:nvSpPr>
            <p:spPr>
              <a:xfrm>
                <a:off x="0" y="-47625"/>
                <a:ext cx="812800" cy="860425"/>
              </a:xfrm>
              <a:prstGeom prst="rect">
                <a:avLst/>
              </a:prstGeom>
            </p:spPr>
            <p:txBody>
              <a:bodyPr lIns="45192" tIns="45192" rIns="45192" bIns="45192" rtlCol="0" anchor="ctr"/>
              <a:lstStyle/>
              <a:p>
                <a:pPr algn="ctr">
                  <a:lnSpc>
                    <a:spcPts val="2699"/>
                  </a:lnSpc>
                </a:pPr>
                <a:endParaRPr/>
              </a:p>
            </p:txBody>
          </p:sp>
        </p:grpSp>
        <p:sp>
          <p:nvSpPr>
            <p:cNvPr id="8" name="TextBox 8"/>
            <p:cNvSpPr txBox="1"/>
            <p:nvPr/>
          </p:nvSpPr>
          <p:spPr>
            <a:xfrm>
              <a:off x="371701" y="171516"/>
              <a:ext cx="8458039" cy="1525465"/>
            </a:xfrm>
            <a:prstGeom prst="rect">
              <a:avLst/>
            </a:prstGeom>
          </p:spPr>
          <p:txBody>
            <a:bodyPr lIns="0" tIns="0" rIns="0" bIns="0" rtlCol="0" anchor="t">
              <a:spAutoFit/>
            </a:bodyPr>
            <a:lstStyle/>
            <a:p>
              <a:pPr algn="ctr">
                <a:lnSpc>
                  <a:spcPts val="3089"/>
                </a:lnSpc>
              </a:pPr>
              <a:r>
                <a:rPr lang="en-US" sz="2206">
                  <a:solidFill>
                    <a:srgbClr val="000000"/>
                  </a:solidFill>
                  <a:latin typeface="Libre Baskerville"/>
                </a:rPr>
                <a:t>A new, flexible arrangement of the information, adjusted to the specific features of each bill</a:t>
              </a:r>
            </a:p>
          </p:txBody>
        </p:sp>
      </p:grpSp>
      <p:grpSp>
        <p:nvGrpSpPr>
          <p:cNvPr id="9" name="Group 9"/>
          <p:cNvGrpSpPr/>
          <p:nvPr/>
        </p:nvGrpSpPr>
        <p:grpSpPr>
          <a:xfrm>
            <a:off x="2593425" y="5331269"/>
            <a:ext cx="3771632" cy="2710655"/>
            <a:chOff x="0" y="0"/>
            <a:chExt cx="5028842" cy="3614207"/>
          </a:xfrm>
        </p:grpSpPr>
        <p:grpSp>
          <p:nvGrpSpPr>
            <p:cNvPr id="10" name="Group 10"/>
            <p:cNvGrpSpPr/>
            <p:nvPr/>
          </p:nvGrpSpPr>
          <p:grpSpPr>
            <a:xfrm>
              <a:off x="0" y="0"/>
              <a:ext cx="5028842" cy="3614207"/>
              <a:chOff x="0" y="0"/>
              <a:chExt cx="1116625" cy="802514"/>
            </a:xfrm>
          </p:grpSpPr>
          <p:sp>
            <p:nvSpPr>
              <p:cNvPr id="11" name="Freeform 11"/>
              <p:cNvSpPr/>
              <p:nvPr/>
            </p:nvSpPr>
            <p:spPr>
              <a:xfrm>
                <a:off x="0" y="0"/>
                <a:ext cx="1116625" cy="802514"/>
              </a:xfrm>
              <a:custGeom>
                <a:avLst/>
                <a:gdLst/>
                <a:ahLst/>
                <a:cxnLst/>
                <a:rect l="l" t="t" r="r" b="b"/>
                <a:pathLst>
                  <a:path w="1116625" h="802514">
                    <a:moveTo>
                      <a:pt x="104686" y="0"/>
                    </a:moveTo>
                    <a:lnTo>
                      <a:pt x="1011939" y="0"/>
                    </a:lnTo>
                    <a:cubicBezTo>
                      <a:pt x="1039703" y="0"/>
                      <a:pt x="1066331" y="11029"/>
                      <a:pt x="1085963" y="30662"/>
                    </a:cubicBezTo>
                    <a:cubicBezTo>
                      <a:pt x="1105596" y="50294"/>
                      <a:pt x="1116625" y="76922"/>
                      <a:pt x="1116625" y="104686"/>
                    </a:cubicBezTo>
                    <a:lnTo>
                      <a:pt x="1116625" y="697827"/>
                    </a:lnTo>
                    <a:cubicBezTo>
                      <a:pt x="1116625" y="725592"/>
                      <a:pt x="1105596" y="752219"/>
                      <a:pt x="1085963" y="771852"/>
                    </a:cubicBezTo>
                    <a:cubicBezTo>
                      <a:pt x="1066331" y="791484"/>
                      <a:pt x="1039703" y="802514"/>
                      <a:pt x="1011939" y="802514"/>
                    </a:cubicBezTo>
                    <a:lnTo>
                      <a:pt x="104686" y="802514"/>
                    </a:lnTo>
                    <a:cubicBezTo>
                      <a:pt x="76922" y="802514"/>
                      <a:pt x="50294" y="791484"/>
                      <a:pt x="30662" y="771852"/>
                    </a:cubicBezTo>
                    <a:cubicBezTo>
                      <a:pt x="11029" y="752219"/>
                      <a:pt x="0" y="725592"/>
                      <a:pt x="0" y="697827"/>
                    </a:cubicBezTo>
                    <a:lnTo>
                      <a:pt x="0" y="104686"/>
                    </a:lnTo>
                    <a:cubicBezTo>
                      <a:pt x="0" y="76922"/>
                      <a:pt x="11029" y="50294"/>
                      <a:pt x="30662" y="30662"/>
                    </a:cubicBezTo>
                    <a:cubicBezTo>
                      <a:pt x="50294" y="11029"/>
                      <a:pt x="76922" y="0"/>
                      <a:pt x="104686" y="0"/>
                    </a:cubicBezTo>
                    <a:close/>
                  </a:path>
                </a:pathLst>
              </a:custGeom>
              <a:gradFill rotWithShape="1">
                <a:gsLst>
                  <a:gs pos="0">
                    <a:srgbClr val="C4C2C0">
                      <a:alpha val="70000"/>
                    </a:srgbClr>
                  </a:gs>
                  <a:gs pos="100000">
                    <a:srgbClr val="FFFFFF">
                      <a:alpha val="70000"/>
                    </a:srgbClr>
                  </a:gs>
                </a:gsLst>
                <a:lin ang="0"/>
              </a:gradFill>
            </p:spPr>
          </p:sp>
          <p:sp>
            <p:nvSpPr>
              <p:cNvPr id="12" name="TextBox 12"/>
              <p:cNvSpPr txBox="1"/>
              <p:nvPr/>
            </p:nvSpPr>
            <p:spPr>
              <a:xfrm>
                <a:off x="0" y="-47625"/>
                <a:ext cx="812800" cy="860425"/>
              </a:xfrm>
              <a:prstGeom prst="rect">
                <a:avLst/>
              </a:prstGeom>
            </p:spPr>
            <p:txBody>
              <a:bodyPr lIns="45192" tIns="45192" rIns="45192" bIns="45192" rtlCol="0" anchor="ctr"/>
              <a:lstStyle/>
              <a:p>
                <a:pPr algn="ctr">
                  <a:lnSpc>
                    <a:spcPts val="2699"/>
                  </a:lnSpc>
                </a:pPr>
                <a:endParaRPr/>
              </a:p>
            </p:txBody>
          </p:sp>
        </p:grpSp>
        <p:sp>
          <p:nvSpPr>
            <p:cNvPr id="13" name="TextBox 13"/>
            <p:cNvSpPr txBox="1"/>
            <p:nvPr/>
          </p:nvSpPr>
          <p:spPr>
            <a:xfrm>
              <a:off x="265510" y="504621"/>
              <a:ext cx="4566101" cy="2566865"/>
            </a:xfrm>
            <a:prstGeom prst="rect">
              <a:avLst/>
            </a:prstGeom>
          </p:spPr>
          <p:txBody>
            <a:bodyPr lIns="0" tIns="0" rIns="0" bIns="0" rtlCol="0" anchor="t">
              <a:spAutoFit/>
            </a:bodyPr>
            <a:lstStyle/>
            <a:p>
              <a:pPr algn="ctr">
                <a:lnSpc>
                  <a:spcPts val="3089"/>
                </a:lnSpc>
              </a:pPr>
              <a:r>
                <a:rPr lang="en-US" sz="2206">
                  <a:solidFill>
                    <a:srgbClr val="000000"/>
                  </a:solidFill>
                  <a:latin typeface="Libre Baskerville"/>
                </a:rPr>
                <a:t>Suitable to the significant themantic diversity of many of the legislative initiatives</a:t>
              </a:r>
            </a:p>
          </p:txBody>
        </p:sp>
      </p:grpSp>
      <p:sp>
        <p:nvSpPr>
          <p:cNvPr id="14" name="Freeform 14"/>
          <p:cNvSpPr/>
          <p:nvPr/>
        </p:nvSpPr>
        <p:spPr>
          <a:xfrm rot="-1016558">
            <a:off x="11031582" y="3366053"/>
            <a:ext cx="1723927" cy="2438082"/>
          </a:xfrm>
          <a:custGeom>
            <a:avLst/>
            <a:gdLst/>
            <a:ahLst/>
            <a:cxnLst/>
            <a:rect l="l" t="t" r="r" b="b"/>
            <a:pathLst>
              <a:path w="1723927" h="2438082">
                <a:moveTo>
                  <a:pt x="0" y="0"/>
                </a:moveTo>
                <a:lnTo>
                  <a:pt x="1723927" y="0"/>
                </a:lnTo>
                <a:lnTo>
                  <a:pt x="1723927" y="2438081"/>
                </a:lnTo>
                <a:lnTo>
                  <a:pt x="0" y="2438081"/>
                </a:lnTo>
                <a:lnTo>
                  <a:pt x="0" y="0"/>
                </a:lnTo>
                <a:close/>
              </a:path>
            </a:pathLst>
          </a:custGeom>
          <a:blipFill>
            <a:blip r:embed="rId4"/>
            <a:stretch>
              <a:fillRect/>
            </a:stretch>
          </a:blipFill>
        </p:spPr>
      </p:sp>
      <p:sp>
        <p:nvSpPr>
          <p:cNvPr id="15" name="Freeform 15"/>
          <p:cNvSpPr/>
          <p:nvPr/>
        </p:nvSpPr>
        <p:spPr>
          <a:xfrm rot="919375">
            <a:off x="14089852" y="3483100"/>
            <a:ext cx="2481203" cy="3509068"/>
          </a:xfrm>
          <a:custGeom>
            <a:avLst/>
            <a:gdLst/>
            <a:ahLst/>
            <a:cxnLst/>
            <a:rect l="l" t="t" r="r" b="b"/>
            <a:pathLst>
              <a:path w="2481203" h="3509068">
                <a:moveTo>
                  <a:pt x="0" y="0"/>
                </a:moveTo>
                <a:lnTo>
                  <a:pt x="2481203" y="0"/>
                </a:lnTo>
                <a:lnTo>
                  <a:pt x="2481203" y="3509068"/>
                </a:lnTo>
                <a:lnTo>
                  <a:pt x="0" y="3509068"/>
                </a:lnTo>
                <a:lnTo>
                  <a:pt x="0" y="0"/>
                </a:lnTo>
                <a:close/>
              </a:path>
            </a:pathLst>
          </a:custGeom>
          <a:blipFill>
            <a:blip r:embed="rId5"/>
            <a:stretch>
              <a:fillRect/>
            </a:stretch>
          </a:blipFill>
        </p:spPr>
      </p:sp>
      <p:sp>
        <p:nvSpPr>
          <p:cNvPr id="16" name="Freeform 16"/>
          <p:cNvSpPr/>
          <p:nvPr/>
        </p:nvSpPr>
        <p:spPr>
          <a:xfrm>
            <a:off x="11330651" y="6405209"/>
            <a:ext cx="2017373" cy="2853091"/>
          </a:xfrm>
          <a:custGeom>
            <a:avLst/>
            <a:gdLst/>
            <a:ahLst/>
            <a:cxnLst/>
            <a:rect l="l" t="t" r="r" b="b"/>
            <a:pathLst>
              <a:path w="2017373" h="2853091">
                <a:moveTo>
                  <a:pt x="0" y="0"/>
                </a:moveTo>
                <a:lnTo>
                  <a:pt x="2017373" y="0"/>
                </a:lnTo>
                <a:lnTo>
                  <a:pt x="2017373" y="2853091"/>
                </a:lnTo>
                <a:lnTo>
                  <a:pt x="0" y="2853091"/>
                </a:lnTo>
                <a:lnTo>
                  <a:pt x="0" y="0"/>
                </a:lnTo>
                <a:close/>
              </a:path>
            </a:pathLst>
          </a:custGeom>
          <a:blipFill>
            <a:blip r:embed="rId6"/>
            <a:stretch>
              <a:fillRect/>
            </a:stretch>
          </a:blipFill>
        </p:spPr>
      </p:sp>
      <p:sp>
        <p:nvSpPr>
          <p:cNvPr id="17" name="TextBox 17"/>
          <p:cNvSpPr txBox="1"/>
          <p:nvPr/>
        </p:nvSpPr>
        <p:spPr>
          <a:xfrm>
            <a:off x="1028700" y="1143000"/>
            <a:ext cx="12148213" cy="906780"/>
          </a:xfrm>
          <a:prstGeom prst="rect">
            <a:avLst/>
          </a:prstGeom>
          <a:effectLst>
            <a:outerShdw blurRad="50800" dist="38100" dir="2700000" algn="tl" rotWithShape="0">
              <a:prstClr val="black">
                <a:alpha val="40000"/>
              </a:prstClr>
            </a:outerShdw>
          </a:effectLst>
        </p:spPr>
        <p:txBody>
          <a:bodyPr lIns="0" tIns="0" rIns="0" bIns="0" rtlCol="0" anchor="t">
            <a:spAutoFit/>
          </a:bodyPr>
          <a:lstStyle/>
          <a:p>
            <a:pPr>
              <a:lnSpc>
                <a:spcPts val="6884"/>
              </a:lnSpc>
            </a:pPr>
            <a:r>
              <a:rPr lang="en-US" sz="6749" dirty="0">
                <a:solidFill>
                  <a:srgbClr val="000000"/>
                </a:solidFill>
                <a:latin typeface="Belleza"/>
              </a:rPr>
              <a:t>Flexible arrangement and structure</a:t>
            </a:r>
          </a:p>
        </p:txBody>
      </p:sp>
      <p:sp>
        <p:nvSpPr>
          <p:cNvPr id="18" name="TextBox 18"/>
          <p:cNvSpPr txBox="1"/>
          <p:nvPr/>
        </p:nvSpPr>
        <p:spPr>
          <a:xfrm>
            <a:off x="14493946" y="1489185"/>
            <a:ext cx="3640829" cy="365065"/>
          </a:xfrm>
          <a:prstGeom prst="rect">
            <a:avLst/>
          </a:prstGeom>
        </p:spPr>
        <p:txBody>
          <a:bodyPr lIns="0" tIns="0" rIns="0" bIns="0" rtlCol="0" anchor="t">
            <a:spAutoFit/>
          </a:bodyPr>
          <a:lstStyle/>
          <a:p>
            <a:pPr algn="r">
              <a:lnSpc>
                <a:spcPts val="2978"/>
              </a:lnSpc>
            </a:pPr>
            <a:r>
              <a:rPr lang="en-US" sz="2127">
                <a:solidFill>
                  <a:srgbClr val="000000"/>
                </a:solidFill>
                <a:latin typeface="Belleza"/>
              </a:rPr>
              <a:t>The new dossiers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8000"/>
          </a:blip>
          <a:srcRect b="15572"/>
          <a:stretch>
            <a:fillRect/>
          </a:stretch>
        </p:blipFill>
        <p:spPr>
          <a:xfrm>
            <a:off x="0" y="0"/>
            <a:ext cx="18288000" cy="10287000"/>
          </a:xfrm>
          <a:prstGeom prst="rect">
            <a:avLst/>
          </a:prstGeom>
        </p:spPr>
      </p:pic>
      <p:sp>
        <p:nvSpPr>
          <p:cNvPr id="3" name="Freeform 3"/>
          <p:cNvSpPr/>
          <p:nvPr/>
        </p:nvSpPr>
        <p:spPr>
          <a:xfrm>
            <a:off x="15073113" y="176281"/>
            <a:ext cx="3061662" cy="1522182"/>
          </a:xfrm>
          <a:custGeom>
            <a:avLst/>
            <a:gdLst/>
            <a:ahLst/>
            <a:cxnLst/>
            <a:rect l="l" t="t" r="r" b="b"/>
            <a:pathLst>
              <a:path w="3061662" h="1522182">
                <a:moveTo>
                  <a:pt x="0" y="0"/>
                </a:moveTo>
                <a:lnTo>
                  <a:pt x="3061662" y="0"/>
                </a:lnTo>
                <a:lnTo>
                  <a:pt x="3061662" y="1522182"/>
                </a:lnTo>
                <a:lnTo>
                  <a:pt x="0" y="1522182"/>
                </a:lnTo>
                <a:lnTo>
                  <a:pt x="0" y="0"/>
                </a:lnTo>
                <a:close/>
              </a:path>
            </a:pathLst>
          </a:custGeom>
          <a:blipFill>
            <a:blip r:embed="rId3"/>
            <a:stretch>
              <a:fillRect/>
            </a:stretch>
          </a:blipFill>
        </p:spPr>
      </p:sp>
      <p:sp>
        <p:nvSpPr>
          <p:cNvPr id="4" name="Freeform 4"/>
          <p:cNvSpPr/>
          <p:nvPr/>
        </p:nvSpPr>
        <p:spPr>
          <a:xfrm>
            <a:off x="5250645" y="4062931"/>
            <a:ext cx="7628620" cy="4771406"/>
          </a:xfrm>
          <a:custGeom>
            <a:avLst/>
            <a:gdLst/>
            <a:ahLst/>
            <a:cxnLst/>
            <a:rect l="l" t="t" r="r" b="b"/>
            <a:pathLst>
              <a:path w="7628620" h="4771406">
                <a:moveTo>
                  <a:pt x="0" y="0"/>
                </a:moveTo>
                <a:lnTo>
                  <a:pt x="7628620" y="0"/>
                </a:lnTo>
                <a:lnTo>
                  <a:pt x="7628620" y="4771406"/>
                </a:lnTo>
                <a:lnTo>
                  <a:pt x="0" y="4771406"/>
                </a:lnTo>
                <a:lnTo>
                  <a:pt x="0" y="0"/>
                </a:lnTo>
                <a:close/>
              </a:path>
            </a:pathLst>
          </a:custGeom>
          <a:blipFill>
            <a:blip r:embed="rId4"/>
            <a:stretch>
              <a:fillRect/>
            </a:stretch>
          </a:blipFill>
        </p:spPr>
      </p:sp>
      <p:sp>
        <p:nvSpPr>
          <p:cNvPr id="5" name="Freeform 5">
            <a:hlinkClick r:id="rId5" tooltip="https://www.congreso.es/es/proyectos-de-ley?p_p_id=iniciativas&amp;p_p_lifecycle=0&amp;p_p_state=normal&amp;p_p_mode=view&amp;_iniciativas_mode=mostrarDetalle&amp;_iniciativas_legislatura=XIV&amp;_iniciativas_id=121%2F000153"/>
          </p:cNvPr>
          <p:cNvSpPr/>
          <p:nvPr/>
        </p:nvSpPr>
        <p:spPr>
          <a:xfrm>
            <a:off x="1631308" y="4593958"/>
            <a:ext cx="15025383" cy="3709352"/>
          </a:xfrm>
          <a:custGeom>
            <a:avLst/>
            <a:gdLst/>
            <a:ahLst/>
            <a:cxnLst/>
            <a:rect l="l" t="t" r="r" b="b"/>
            <a:pathLst>
              <a:path w="15025383" h="3709352">
                <a:moveTo>
                  <a:pt x="0" y="0"/>
                </a:moveTo>
                <a:lnTo>
                  <a:pt x="15025384" y="0"/>
                </a:lnTo>
                <a:lnTo>
                  <a:pt x="15025384" y="3709352"/>
                </a:lnTo>
                <a:lnTo>
                  <a:pt x="0" y="3709352"/>
                </a:lnTo>
                <a:lnTo>
                  <a:pt x="0" y="0"/>
                </a:lnTo>
                <a:close/>
              </a:path>
            </a:pathLst>
          </a:custGeom>
          <a:blipFill>
            <a:blip r:embed="rId6"/>
            <a:stretch>
              <a:fillRect/>
            </a:stretch>
          </a:blipFill>
        </p:spPr>
      </p:sp>
      <p:sp>
        <p:nvSpPr>
          <p:cNvPr id="6" name="TextBox 6"/>
          <p:cNvSpPr txBox="1"/>
          <p:nvPr/>
        </p:nvSpPr>
        <p:spPr>
          <a:xfrm>
            <a:off x="1028700" y="1143000"/>
            <a:ext cx="11431277" cy="906780"/>
          </a:xfrm>
          <a:prstGeom prst="rect">
            <a:avLst/>
          </a:prstGeom>
          <a:effectLst>
            <a:outerShdw blurRad="50800" dist="38100" dir="2700000" algn="tl" rotWithShape="0">
              <a:prstClr val="black">
                <a:alpha val="40000"/>
              </a:prstClr>
            </a:outerShdw>
          </a:effectLst>
        </p:spPr>
        <p:txBody>
          <a:bodyPr lIns="0" tIns="0" rIns="0" bIns="0" rtlCol="0" anchor="t">
            <a:spAutoFit/>
          </a:bodyPr>
          <a:lstStyle/>
          <a:p>
            <a:pPr>
              <a:lnSpc>
                <a:spcPts val="6884"/>
              </a:lnSpc>
            </a:pPr>
            <a:r>
              <a:rPr lang="en-US" sz="6749" dirty="0">
                <a:solidFill>
                  <a:srgbClr val="000000"/>
                </a:solidFill>
                <a:latin typeface="Belleza"/>
              </a:rPr>
              <a:t>Outreach to citizens</a:t>
            </a:r>
          </a:p>
        </p:txBody>
      </p:sp>
      <p:sp>
        <p:nvSpPr>
          <p:cNvPr id="7" name="TextBox 7"/>
          <p:cNvSpPr txBox="1"/>
          <p:nvPr/>
        </p:nvSpPr>
        <p:spPr>
          <a:xfrm>
            <a:off x="14493946" y="1489185"/>
            <a:ext cx="3640829" cy="365065"/>
          </a:xfrm>
          <a:prstGeom prst="rect">
            <a:avLst/>
          </a:prstGeom>
        </p:spPr>
        <p:txBody>
          <a:bodyPr lIns="0" tIns="0" rIns="0" bIns="0" rtlCol="0" anchor="t">
            <a:spAutoFit/>
          </a:bodyPr>
          <a:lstStyle/>
          <a:p>
            <a:pPr algn="r">
              <a:lnSpc>
                <a:spcPts val="2978"/>
              </a:lnSpc>
            </a:pPr>
            <a:r>
              <a:rPr lang="en-US" sz="2127">
                <a:solidFill>
                  <a:srgbClr val="000000"/>
                </a:solidFill>
                <a:latin typeface="Belleza"/>
              </a:rPr>
              <a:t>Better display</a:t>
            </a:r>
          </a:p>
        </p:txBody>
      </p:sp>
      <p:sp>
        <p:nvSpPr>
          <p:cNvPr id="8" name="TextBox 8"/>
          <p:cNvSpPr txBox="1"/>
          <p:nvPr/>
        </p:nvSpPr>
        <p:spPr>
          <a:xfrm>
            <a:off x="2561369" y="2478144"/>
            <a:ext cx="13165261" cy="860254"/>
          </a:xfrm>
          <a:prstGeom prst="rect">
            <a:avLst/>
          </a:prstGeom>
        </p:spPr>
        <p:txBody>
          <a:bodyPr lIns="0" tIns="0" rIns="0" bIns="0" rtlCol="0" anchor="t">
            <a:spAutoFit/>
          </a:bodyPr>
          <a:lstStyle/>
          <a:p>
            <a:pPr algn="ctr">
              <a:lnSpc>
                <a:spcPts val="3509"/>
              </a:lnSpc>
            </a:pPr>
            <a:r>
              <a:rPr lang="en-US" sz="2506" dirty="0">
                <a:solidFill>
                  <a:srgbClr val="000000"/>
                </a:solidFill>
                <a:latin typeface="Libre Baskerville"/>
              </a:rPr>
              <a:t>Finally, the outreach to citizens was improved by a better display of the dossiers in the public website of Congress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6260" t="2822" b="26911"/>
          <a:stretch>
            <a:fillRect/>
          </a:stretch>
        </p:blipFill>
        <p:spPr>
          <a:xfrm>
            <a:off x="0" y="0"/>
            <a:ext cx="18288000" cy="10287000"/>
          </a:xfrm>
          <a:prstGeom prst="rect">
            <a:avLst/>
          </a:prstGeom>
        </p:spPr>
      </p:pic>
      <p:sp>
        <p:nvSpPr>
          <p:cNvPr id="3" name="Freeform 3"/>
          <p:cNvSpPr/>
          <p:nvPr/>
        </p:nvSpPr>
        <p:spPr>
          <a:xfrm>
            <a:off x="15073113" y="176281"/>
            <a:ext cx="3061662" cy="1522182"/>
          </a:xfrm>
          <a:custGeom>
            <a:avLst/>
            <a:gdLst/>
            <a:ahLst/>
            <a:cxnLst/>
            <a:rect l="l" t="t" r="r" b="b"/>
            <a:pathLst>
              <a:path w="3061662" h="1522182">
                <a:moveTo>
                  <a:pt x="0" y="0"/>
                </a:moveTo>
                <a:lnTo>
                  <a:pt x="3061662" y="0"/>
                </a:lnTo>
                <a:lnTo>
                  <a:pt x="3061662" y="1522182"/>
                </a:lnTo>
                <a:lnTo>
                  <a:pt x="0" y="1522182"/>
                </a:lnTo>
                <a:lnTo>
                  <a:pt x="0" y="0"/>
                </a:lnTo>
                <a:close/>
              </a:path>
            </a:pathLst>
          </a:custGeom>
          <a:blipFill>
            <a:blip r:embed="rId3"/>
            <a:stretch>
              <a:fillRect/>
            </a:stretch>
          </a:blipFill>
        </p:spPr>
      </p:sp>
      <p:sp>
        <p:nvSpPr>
          <p:cNvPr id="4" name="TextBox 4"/>
          <p:cNvSpPr txBox="1"/>
          <p:nvPr/>
        </p:nvSpPr>
        <p:spPr>
          <a:xfrm>
            <a:off x="3926721" y="3719583"/>
            <a:ext cx="10434558" cy="2685909"/>
          </a:xfrm>
          <a:prstGeom prst="rect">
            <a:avLst/>
          </a:prstGeom>
          <a:effectLst>
            <a:outerShdw blurRad="50800" dist="38100" dir="2700000" algn="tl" rotWithShape="0">
              <a:prstClr val="black">
                <a:alpha val="40000"/>
              </a:prstClr>
            </a:outerShdw>
          </a:effectLst>
        </p:spPr>
        <p:txBody>
          <a:bodyPr lIns="0" tIns="0" rIns="0" bIns="0" rtlCol="0" anchor="t">
            <a:spAutoFit/>
          </a:bodyPr>
          <a:lstStyle/>
          <a:p>
            <a:pPr algn="ctr">
              <a:lnSpc>
                <a:spcPts val="10710"/>
              </a:lnSpc>
            </a:pPr>
            <a:r>
              <a:rPr lang="en-US" sz="7650" dirty="0">
                <a:solidFill>
                  <a:srgbClr val="000000"/>
                </a:solidFill>
                <a:latin typeface="Belleza"/>
              </a:rPr>
              <a:t>Thank you for your attention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5000"/>
          </a:blip>
          <a:srcRect t="28912" b="28912"/>
          <a:stretch>
            <a:fillRect/>
          </a:stretch>
        </p:blipFill>
        <p:spPr>
          <a:xfrm>
            <a:off x="0" y="0"/>
            <a:ext cx="18288000" cy="10287000"/>
          </a:xfrm>
          <a:prstGeom prst="rect">
            <a:avLst/>
          </a:prstGeom>
        </p:spPr>
      </p:pic>
      <p:sp>
        <p:nvSpPr>
          <p:cNvPr id="3" name="TextBox 3"/>
          <p:cNvSpPr txBox="1"/>
          <p:nvPr/>
        </p:nvSpPr>
        <p:spPr>
          <a:xfrm>
            <a:off x="1028700" y="896806"/>
            <a:ext cx="9665345" cy="1152525"/>
          </a:xfrm>
          <a:prstGeom prst="rect">
            <a:avLst/>
          </a:prstGeom>
          <a:effectLst>
            <a:outerShdw blurRad="50800" dist="38100" dir="2700000" algn="tl" rotWithShape="0">
              <a:prstClr val="black">
                <a:alpha val="40000"/>
              </a:prstClr>
            </a:outerShdw>
          </a:effectLst>
        </p:spPr>
        <p:txBody>
          <a:bodyPr lIns="0" tIns="0" rIns="0" bIns="0" rtlCol="0" anchor="t">
            <a:spAutoFit/>
          </a:bodyPr>
          <a:lstStyle/>
          <a:p>
            <a:pPr>
              <a:lnSpc>
                <a:spcPts val="9450"/>
              </a:lnSpc>
            </a:pPr>
            <a:r>
              <a:rPr lang="en-US" sz="6750" dirty="0">
                <a:solidFill>
                  <a:srgbClr val="000000"/>
                </a:solidFill>
                <a:latin typeface="Belleza"/>
              </a:rPr>
              <a:t>Evolution until 2020 </a:t>
            </a:r>
          </a:p>
        </p:txBody>
      </p:sp>
      <p:sp>
        <p:nvSpPr>
          <p:cNvPr id="4" name="TextBox 4"/>
          <p:cNvSpPr txBox="1"/>
          <p:nvPr/>
        </p:nvSpPr>
        <p:spPr>
          <a:xfrm>
            <a:off x="14493946" y="1492119"/>
            <a:ext cx="3640829" cy="365065"/>
          </a:xfrm>
          <a:prstGeom prst="rect">
            <a:avLst/>
          </a:prstGeom>
        </p:spPr>
        <p:txBody>
          <a:bodyPr lIns="0" tIns="0" rIns="0" bIns="0" rtlCol="0" anchor="t">
            <a:spAutoFit/>
          </a:bodyPr>
          <a:lstStyle/>
          <a:p>
            <a:pPr algn="r">
              <a:lnSpc>
                <a:spcPts val="2978"/>
              </a:lnSpc>
            </a:pPr>
            <a:r>
              <a:rPr lang="en-US" sz="2127">
                <a:solidFill>
                  <a:srgbClr val="000000"/>
                </a:solidFill>
                <a:latin typeface="Belleza"/>
              </a:rPr>
              <a:t>Historical introduction</a:t>
            </a:r>
          </a:p>
        </p:txBody>
      </p:sp>
      <p:grpSp>
        <p:nvGrpSpPr>
          <p:cNvPr id="5" name="Group 5"/>
          <p:cNvGrpSpPr/>
          <p:nvPr/>
        </p:nvGrpSpPr>
        <p:grpSpPr>
          <a:xfrm>
            <a:off x="855615" y="3233644"/>
            <a:ext cx="7122119" cy="5763190"/>
            <a:chOff x="0" y="0"/>
            <a:chExt cx="9496159" cy="7684254"/>
          </a:xfrm>
        </p:grpSpPr>
        <p:grpSp>
          <p:nvGrpSpPr>
            <p:cNvPr id="6" name="Group 6"/>
            <p:cNvGrpSpPr/>
            <p:nvPr/>
          </p:nvGrpSpPr>
          <p:grpSpPr>
            <a:xfrm>
              <a:off x="0" y="0"/>
              <a:ext cx="9496159" cy="7684254"/>
              <a:chOff x="0" y="0"/>
              <a:chExt cx="1875784" cy="1517877"/>
            </a:xfrm>
          </p:grpSpPr>
          <p:sp>
            <p:nvSpPr>
              <p:cNvPr id="7" name="Freeform 7"/>
              <p:cNvSpPr/>
              <p:nvPr/>
            </p:nvSpPr>
            <p:spPr>
              <a:xfrm>
                <a:off x="0" y="0"/>
                <a:ext cx="1875785" cy="1517877"/>
              </a:xfrm>
              <a:custGeom>
                <a:avLst/>
                <a:gdLst/>
                <a:ahLst/>
                <a:cxnLst/>
                <a:rect l="l" t="t" r="r" b="b"/>
                <a:pathLst>
                  <a:path w="1875785" h="1517877">
                    <a:moveTo>
                      <a:pt x="55438" y="0"/>
                    </a:moveTo>
                    <a:lnTo>
                      <a:pt x="1820346" y="0"/>
                    </a:lnTo>
                    <a:cubicBezTo>
                      <a:pt x="1835049" y="0"/>
                      <a:pt x="1849150" y="5841"/>
                      <a:pt x="1859547" y="16237"/>
                    </a:cubicBezTo>
                    <a:cubicBezTo>
                      <a:pt x="1869944" y="26634"/>
                      <a:pt x="1875785" y="40735"/>
                      <a:pt x="1875785" y="55438"/>
                    </a:cubicBezTo>
                    <a:lnTo>
                      <a:pt x="1875785" y="1462439"/>
                    </a:lnTo>
                    <a:cubicBezTo>
                      <a:pt x="1875785" y="1477142"/>
                      <a:pt x="1869944" y="1491243"/>
                      <a:pt x="1859547" y="1501640"/>
                    </a:cubicBezTo>
                    <a:cubicBezTo>
                      <a:pt x="1849150" y="1512036"/>
                      <a:pt x="1835049" y="1517877"/>
                      <a:pt x="1820346" y="1517877"/>
                    </a:cubicBezTo>
                    <a:lnTo>
                      <a:pt x="55438" y="1517877"/>
                    </a:lnTo>
                    <a:cubicBezTo>
                      <a:pt x="40735" y="1517877"/>
                      <a:pt x="26634" y="1512036"/>
                      <a:pt x="16237" y="1501640"/>
                    </a:cubicBezTo>
                    <a:cubicBezTo>
                      <a:pt x="5841" y="1491243"/>
                      <a:pt x="0" y="1477142"/>
                      <a:pt x="0" y="1462439"/>
                    </a:cubicBezTo>
                    <a:lnTo>
                      <a:pt x="0" y="55438"/>
                    </a:lnTo>
                    <a:cubicBezTo>
                      <a:pt x="0" y="40735"/>
                      <a:pt x="5841" y="26634"/>
                      <a:pt x="16237" y="16237"/>
                    </a:cubicBezTo>
                    <a:cubicBezTo>
                      <a:pt x="26634" y="5841"/>
                      <a:pt x="40735" y="0"/>
                      <a:pt x="55438" y="0"/>
                    </a:cubicBezTo>
                    <a:close/>
                  </a:path>
                </a:pathLst>
              </a:custGeom>
              <a:gradFill rotWithShape="1">
                <a:gsLst>
                  <a:gs pos="0">
                    <a:srgbClr val="C4C2C0">
                      <a:alpha val="70000"/>
                    </a:srgbClr>
                  </a:gs>
                  <a:gs pos="100000">
                    <a:srgbClr val="FFFFFF">
                      <a:alpha val="70000"/>
                    </a:srgbClr>
                  </a:gs>
                </a:gsLst>
                <a:lin ang="0"/>
              </a:gradFill>
            </p:spPr>
          </p:sp>
          <p:sp>
            <p:nvSpPr>
              <p:cNvPr id="8" name="TextBox 8"/>
              <p:cNvSpPr txBox="1"/>
              <p:nvPr/>
            </p:nvSpPr>
            <p:spPr>
              <a:xfrm>
                <a:off x="0" y="-57150"/>
                <a:ext cx="812800" cy="869950"/>
              </a:xfrm>
              <a:prstGeom prst="rect">
                <a:avLst/>
              </a:prstGeom>
            </p:spPr>
            <p:txBody>
              <a:bodyPr lIns="50800" tIns="50800" rIns="50800" bIns="50800" rtlCol="0" anchor="ctr"/>
              <a:lstStyle/>
              <a:p>
                <a:pPr algn="ctr">
                  <a:lnSpc>
                    <a:spcPts val="2700"/>
                  </a:lnSpc>
                </a:pPr>
                <a:endParaRPr/>
              </a:p>
            </p:txBody>
          </p:sp>
        </p:grpSp>
        <p:sp>
          <p:nvSpPr>
            <p:cNvPr id="9" name="TextBox 9"/>
            <p:cNvSpPr txBox="1"/>
            <p:nvPr/>
          </p:nvSpPr>
          <p:spPr>
            <a:xfrm>
              <a:off x="578360" y="659383"/>
              <a:ext cx="8339439" cy="935565"/>
            </a:xfrm>
            <a:prstGeom prst="rect">
              <a:avLst/>
            </a:prstGeom>
          </p:spPr>
          <p:txBody>
            <a:bodyPr lIns="0" tIns="0" rIns="0" bIns="0" rtlCol="0" anchor="t">
              <a:spAutoFit/>
            </a:bodyPr>
            <a:lstStyle/>
            <a:p>
              <a:pPr algn="ctr">
                <a:lnSpc>
                  <a:spcPts val="5950"/>
                </a:lnSpc>
              </a:pPr>
              <a:r>
                <a:rPr lang="en-US" sz="4250">
                  <a:solidFill>
                    <a:srgbClr val="000000"/>
                  </a:solidFill>
                  <a:latin typeface="Libre Baskerville"/>
                </a:rPr>
                <a:t>Permanent feautures</a:t>
              </a:r>
            </a:p>
          </p:txBody>
        </p:sp>
        <p:sp>
          <p:nvSpPr>
            <p:cNvPr id="10" name="TextBox 10"/>
            <p:cNvSpPr txBox="1"/>
            <p:nvPr/>
          </p:nvSpPr>
          <p:spPr>
            <a:xfrm>
              <a:off x="1371017" y="2903987"/>
              <a:ext cx="6754125" cy="3452875"/>
            </a:xfrm>
            <a:prstGeom prst="rect">
              <a:avLst/>
            </a:prstGeom>
          </p:spPr>
          <p:txBody>
            <a:bodyPr lIns="0" tIns="0" rIns="0" bIns="0" rtlCol="0" anchor="t">
              <a:spAutoFit/>
            </a:bodyPr>
            <a:lstStyle/>
            <a:p>
              <a:pPr algn="ctr">
                <a:lnSpc>
                  <a:spcPts val="5326"/>
                </a:lnSpc>
              </a:pPr>
              <a:r>
                <a:rPr lang="en-US" sz="2650">
                  <a:solidFill>
                    <a:srgbClr val="000000"/>
                  </a:solidFill>
                  <a:latin typeface="Libre Baskerville"/>
                </a:rPr>
                <a:t>Function and goal</a:t>
              </a:r>
            </a:p>
            <a:p>
              <a:pPr algn="ctr">
                <a:lnSpc>
                  <a:spcPts val="5326"/>
                </a:lnSpc>
              </a:pPr>
              <a:r>
                <a:rPr lang="en-US" sz="2650">
                  <a:solidFill>
                    <a:srgbClr val="000000"/>
                  </a:solidFill>
                  <a:latin typeface="Libre Baskerville"/>
                </a:rPr>
                <a:t>Structure</a:t>
              </a:r>
            </a:p>
            <a:p>
              <a:pPr algn="ctr">
                <a:lnSpc>
                  <a:spcPts val="5326"/>
                </a:lnSpc>
              </a:pPr>
              <a:r>
                <a:rPr lang="en-US" sz="2650">
                  <a:solidFill>
                    <a:srgbClr val="000000"/>
                  </a:solidFill>
                  <a:latin typeface="Libre Baskerville"/>
                </a:rPr>
                <a:t>Outreach pursuit</a:t>
              </a:r>
            </a:p>
            <a:p>
              <a:pPr algn="ctr">
                <a:lnSpc>
                  <a:spcPts val="5326"/>
                </a:lnSpc>
              </a:pPr>
              <a:r>
                <a:rPr lang="en-US" sz="2650">
                  <a:solidFill>
                    <a:srgbClr val="000000"/>
                  </a:solidFill>
                  <a:latin typeface="Libre Baskerville"/>
                </a:rPr>
                <a:t>Colour</a:t>
              </a:r>
            </a:p>
          </p:txBody>
        </p:sp>
        <p:sp>
          <p:nvSpPr>
            <p:cNvPr id="11" name="AutoShape 11"/>
            <p:cNvSpPr/>
            <p:nvPr/>
          </p:nvSpPr>
          <p:spPr>
            <a:xfrm>
              <a:off x="2186527" y="2327332"/>
              <a:ext cx="5123104" cy="0"/>
            </a:xfrm>
            <a:prstGeom prst="line">
              <a:avLst/>
            </a:prstGeom>
            <a:ln w="50800" cap="flat">
              <a:solidFill>
                <a:srgbClr val="000000"/>
              </a:solidFill>
              <a:prstDash val="solid"/>
              <a:headEnd type="none" w="sm" len="sm"/>
              <a:tailEnd type="none" w="sm" len="sm"/>
            </a:ln>
          </p:spPr>
        </p:sp>
      </p:grpSp>
      <p:grpSp>
        <p:nvGrpSpPr>
          <p:cNvPr id="12" name="Group 12"/>
          <p:cNvGrpSpPr/>
          <p:nvPr/>
        </p:nvGrpSpPr>
        <p:grpSpPr>
          <a:xfrm>
            <a:off x="9345466" y="3233644"/>
            <a:ext cx="7122119" cy="5763190"/>
            <a:chOff x="0" y="0"/>
            <a:chExt cx="9496159" cy="7684254"/>
          </a:xfrm>
        </p:grpSpPr>
        <p:grpSp>
          <p:nvGrpSpPr>
            <p:cNvPr id="13" name="Group 13"/>
            <p:cNvGrpSpPr/>
            <p:nvPr/>
          </p:nvGrpSpPr>
          <p:grpSpPr>
            <a:xfrm>
              <a:off x="0" y="0"/>
              <a:ext cx="9496159" cy="7684254"/>
              <a:chOff x="0" y="0"/>
              <a:chExt cx="1875784" cy="1517877"/>
            </a:xfrm>
          </p:grpSpPr>
          <p:sp>
            <p:nvSpPr>
              <p:cNvPr id="14" name="Freeform 14"/>
              <p:cNvSpPr/>
              <p:nvPr/>
            </p:nvSpPr>
            <p:spPr>
              <a:xfrm>
                <a:off x="0" y="0"/>
                <a:ext cx="1875785" cy="1517877"/>
              </a:xfrm>
              <a:custGeom>
                <a:avLst/>
                <a:gdLst/>
                <a:ahLst/>
                <a:cxnLst/>
                <a:rect l="l" t="t" r="r" b="b"/>
                <a:pathLst>
                  <a:path w="1875785" h="1517877">
                    <a:moveTo>
                      <a:pt x="55438" y="0"/>
                    </a:moveTo>
                    <a:lnTo>
                      <a:pt x="1820346" y="0"/>
                    </a:lnTo>
                    <a:cubicBezTo>
                      <a:pt x="1835049" y="0"/>
                      <a:pt x="1849150" y="5841"/>
                      <a:pt x="1859547" y="16237"/>
                    </a:cubicBezTo>
                    <a:cubicBezTo>
                      <a:pt x="1869944" y="26634"/>
                      <a:pt x="1875785" y="40735"/>
                      <a:pt x="1875785" y="55438"/>
                    </a:cubicBezTo>
                    <a:lnTo>
                      <a:pt x="1875785" y="1462439"/>
                    </a:lnTo>
                    <a:cubicBezTo>
                      <a:pt x="1875785" y="1477142"/>
                      <a:pt x="1869944" y="1491243"/>
                      <a:pt x="1859547" y="1501640"/>
                    </a:cubicBezTo>
                    <a:cubicBezTo>
                      <a:pt x="1849150" y="1512036"/>
                      <a:pt x="1835049" y="1517877"/>
                      <a:pt x="1820346" y="1517877"/>
                    </a:cubicBezTo>
                    <a:lnTo>
                      <a:pt x="55438" y="1517877"/>
                    </a:lnTo>
                    <a:cubicBezTo>
                      <a:pt x="40735" y="1517877"/>
                      <a:pt x="26634" y="1512036"/>
                      <a:pt x="16237" y="1501640"/>
                    </a:cubicBezTo>
                    <a:cubicBezTo>
                      <a:pt x="5841" y="1491243"/>
                      <a:pt x="0" y="1477142"/>
                      <a:pt x="0" y="1462439"/>
                    </a:cubicBezTo>
                    <a:lnTo>
                      <a:pt x="0" y="55438"/>
                    </a:lnTo>
                    <a:cubicBezTo>
                      <a:pt x="0" y="40735"/>
                      <a:pt x="5841" y="26634"/>
                      <a:pt x="16237" y="16237"/>
                    </a:cubicBezTo>
                    <a:cubicBezTo>
                      <a:pt x="26634" y="5841"/>
                      <a:pt x="40735" y="0"/>
                      <a:pt x="55438" y="0"/>
                    </a:cubicBezTo>
                    <a:close/>
                  </a:path>
                </a:pathLst>
              </a:custGeom>
              <a:gradFill rotWithShape="1">
                <a:gsLst>
                  <a:gs pos="0">
                    <a:srgbClr val="C4C2C0">
                      <a:alpha val="70000"/>
                    </a:srgbClr>
                  </a:gs>
                  <a:gs pos="100000">
                    <a:srgbClr val="FFFFFF">
                      <a:alpha val="70000"/>
                    </a:srgbClr>
                  </a:gs>
                </a:gsLst>
                <a:lin ang="0"/>
              </a:gradFill>
            </p:spPr>
          </p:sp>
          <p:sp>
            <p:nvSpPr>
              <p:cNvPr id="15" name="TextBox 15"/>
              <p:cNvSpPr txBox="1"/>
              <p:nvPr/>
            </p:nvSpPr>
            <p:spPr>
              <a:xfrm>
                <a:off x="0" y="-57150"/>
                <a:ext cx="812800" cy="869950"/>
              </a:xfrm>
              <a:prstGeom prst="rect">
                <a:avLst/>
              </a:prstGeom>
            </p:spPr>
            <p:txBody>
              <a:bodyPr lIns="50800" tIns="50800" rIns="50800" bIns="50800" rtlCol="0" anchor="ctr"/>
              <a:lstStyle/>
              <a:p>
                <a:pPr algn="ctr">
                  <a:lnSpc>
                    <a:spcPts val="2700"/>
                  </a:lnSpc>
                </a:pPr>
                <a:endParaRPr/>
              </a:p>
            </p:txBody>
          </p:sp>
        </p:grpSp>
        <p:sp>
          <p:nvSpPr>
            <p:cNvPr id="16" name="TextBox 16"/>
            <p:cNvSpPr txBox="1"/>
            <p:nvPr/>
          </p:nvSpPr>
          <p:spPr>
            <a:xfrm>
              <a:off x="792657" y="659383"/>
              <a:ext cx="8339439" cy="935565"/>
            </a:xfrm>
            <a:prstGeom prst="rect">
              <a:avLst/>
            </a:prstGeom>
          </p:spPr>
          <p:txBody>
            <a:bodyPr lIns="0" tIns="0" rIns="0" bIns="0" rtlCol="0" anchor="t">
              <a:spAutoFit/>
            </a:bodyPr>
            <a:lstStyle/>
            <a:p>
              <a:pPr algn="ctr">
                <a:lnSpc>
                  <a:spcPts val="5950"/>
                </a:lnSpc>
              </a:pPr>
              <a:r>
                <a:rPr lang="en-US" sz="4250">
                  <a:solidFill>
                    <a:srgbClr val="000000"/>
                  </a:solidFill>
                  <a:latin typeface="Libre Baskerville"/>
                </a:rPr>
                <a:t>Main variations</a:t>
              </a:r>
            </a:p>
          </p:txBody>
        </p:sp>
        <p:sp>
          <p:nvSpPr>
            <p:cNvPr id="17" name="TextBox 17"/>
            <p:cNvSpPr txBox="1"/>
            <p:nvPr/>
          </p:nvSpPr>
          <p:spPr>
            <a:xfrm>
              <a:off x="1608349" y="2904024"/>
              <a:ext cx="6754490" cy="3452838"/>
            </a:xfrm>
            <a:prstGeom prst="rect">
              <a:avLst/>
            </a:prstGeom>
          </p:spPr>
          <p:txBody>
            <a:bodyPr lIns="0" tIns="0" rIns="0" bIns="0" rtlCol="0" anchor="t">
              <a:spAutoFit/>
            </a:bodyPr>
            <a:lstStyle/>
            <a:p>
              <a:pPr algn="ctr">
                <a:lnSpc>
                  <a:spcPts val="5327"/>
                </a:lnSpc>
              </a:pPr>
              <a:r>
                <a:rPr lang="en-US" sz="2650">
                  <a:solidFill>
                    <a:srgbClr val="000000"/>
                  </a:solidFill>
                  <a:latin typeface="Libre Baskerville"/>
                </a:rPr>
                <a:t>New contents</a:t>
              </a:r>
            </a:p>
            <a:p>
              <a:pPr algn="ctr">
                <a:lnSpc>
                  <a:spcPts val="5327"/>
                </a:lnSpc>
              </a:pPr>
              <a:r>
                <a:rPr lang="en-US" sz="2650">
                  <a:solidFill>
                    <a:srgbClr val="000000"/>
                  </a:solidFill>
                  <a:latin typeface="Libre Baskerville"/>
                </a:rPr>
                <a:t>Electronic edition </a:t>
              </a:r>
            </a:p>
            <a:p>
              <a:pPr algn="ctr">
                <a:lnSpc>
                  <a:spcPts val="5327"/>
                </a:lnSpc>
              </a:pPr>
              <a:r>
                <a:rPr lang="en-US" sz="2650">
                  <a:solidFill>
                    <a:srgbClr val="000000"/>
                  </a:solidFill>
                  <a:latin typeface="Libre Baskerville"/>
                </a:rPr>
                <a:t>Outreach methods</a:t>
              </a:r>
            </a:p>
            <a:p>
              <a:pPr algn="ctr">
                <a:lnSpc>
                  <a:spcPts val="5327"/>
                </a:lnSpc>
              </a:pPr>
              <a:endParaRPr lang="en-US" sz="2650">
                <a:solidFill>
                  <a:srgbClr val="000000"/>
                </a:solidFill>
                <a:latin typeface="Libre Baskerville"/>
              </a:endParaRPr>
            </a:p>
          </p:txBody>
        </p:sp>
        <p:sp>
          <p:nvSpPr>
            <p:cNvPr id="18" name="AutoShape 18"/>
            <p:cNvSpPr/>
            <p:nvPr/>
          </p:nvSpPr>
          <p:spPr>
            <a:xfrm>
              <a:off x="2424042" y="2327332"/>
              <a:ext cx="5123104" cy="0"/>
            </a:xfrm>
            <a:prstGeom prst="line">
              <a:avLst/>
            </a:prstGeom>
            <a:ln w="50800" cap="flat">
              <a:solidFill>
                <a:srgbClr val="000000"/>
              </a:solidFill>
              <a:prstDash val="solid"/>
              <a:headEnd type="none" w="sm" len="sm"/>
              <a:tailEnd type="none" w="sm" len="sm"/>
            </a:ln>
          </p:spPr>
        </p:sp>
      </p:grpSp>
      <p:sp>
        <p:nvSpPr>
          <p:cNvPr id="19" name="Freeform 19"/>
          <p:cNvSpPr/>
          <p:nvPr/>
        </p:nvSpPr>
        <p:spPr>
          <a:xfrm>
            <a:off x="15073113" y="176281"/>
            <a:ext cx="3061662" cy="1522182"/>
          </a:xfrm>
          <a:custGeom>
            <a:avLst/>
            <a:gdLst/>
            <a:ahLst/>
            <a:cxnLst/>
            <a:rect l="l" t="t" r="r" b="b"/>
            <a:pathLst>
              <a:path w="3061662" h="1522182">
                <a:moveTo>
                  <a:pt x="0" y="0"/>
                </a:moveTo>
                <a:lnTo>
                  <a:pt x="3061662" y="0"/>
                </a:lnTo>
                <a:lnTo>
                  <a:pt x="3061662" y="1522182"/>
                </a:lnTo>
                <a:lnTo>
                  <a:pt x="0" y="1522182"/>
                </a:lnTo>
                <a:lnTo>
                  <a:pt x="0" y="0"/>
                </a:lnTo>
                <a:close/>
              </a:path>
            </a:pathLst>
          </a:custGeom>
          <a:blipFill>
            <a:blip r:embed="rId3"/>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5000"/>
          </a:blip>
          <a:srcRect t="28912" b="28912"/>
          <a:stretch>
            <a:fillRect/>
          </a:stretch>
        </p:blipFill>
        <p:spPr>
          <a:xfrm>
            <a:off x="0" y="0"/>
            <a:ext cx="18288000" cy="10287000"/>
          </a:xfrm>
          <a:prstGeom prst="rect">
            <a:avLst/>
          </a:prstGeom>
        </p:spPr>
      </p:pic>
      <p:sp>
        <p:nvSpPr>
          <p:cNvPr id="3" name="TextBox 3"/>
          <p:cNvSpPr txBox="1"/>
          <p:nvPr/>
        </p:nvSpPr>
        <p:spPr>
          <a:xfrm>
            <a:off x="1028700" y="895350"/>
            <a:ext cx="7872858" cy="1152525"/>
          </a:xfrm>
          <a:prstGeom prst="rect">
            <a:avLst/>
          </a:prstGeom>
          <a:effectLst>
            <a:outerShdw blurRad="50800" dist="38100" dir="2700000" algn="tl" rotWithShape="0">
              <a:prstClr val="black">
                <a:alpha val="40000"/>
              </a:prstClr>
            </a:outerShdw>
          </a:effectLst>
        </p:spPr>
        <p:txBody>
          <a:bodyPr lIns="0" tIns="0" rIns="0" bIns="0" rtlCol="0" anchor="t">
            <a:spAutoFit/>
          </a:bodyPr>
          <a:lstStyle/>
          <a:p>
            <a:pPr>
              <a:lnSpc>
                <a:spcPts val="9450"/>
              </a:lnSpc>
            </a:pPr>
            <a:r>
              <a:rPr lang="en-US" sz="6750" dirty="0">
                <a:solidFill>
                  <a:srgbClr val="000000"/>
                </a:solidFill>
                <a:latin typeface="Belleza"/>
              </a:rPr>
              <a:t>One basic goal</a:t>
            </a:r>
          </a:p>
        </p:txBody>
      </p:sp>
      <p:sp>
        <p:nvSpPr>
          <p:cNvPr id="4" name="TextBox 4"/>
          <p:cNvSpPr txBox="1"/>
          <p:nvPr/>
        </p:nvSpPr>
        <p:spPr>
          <a:xfrm>
            <a:off x="14493946" y="1512935"/>
            <a:ext cx="3640829" cy="736540"/>
          </a:xfrm>
          <a:prstGeom prst="rect">
            <a:avLst/>
          </a:prstGeom>
        </p:spPr>
        <p:txBody>
          <a:bodyPr lIns="0" tIns="0" rIns="0" bIns="0" rtlCol="0" anchor="t">
            <a:spAutoFit/>
          </a:bodyPr>
          <a:lstStyle/>
          <a:p>
            <a:pPr algn="r">
              <a:lnSpc>
                <a:spcPts val="2978"/>
              </a:lnSpc>
            </a:pPr>
            <a:r>
              <a:rPr lang="en-US" sz="2127">
                <a:solidFill>
                  <a:srgbClr val="000000"/>
                </a:solidFill>
                <a:latin typeface="Belleza"/>
              </a:rPr>
              <a:t>Historical introduction</a:t>
            </a:r>
          </a:p>
          <a:p>
            <a:pPr algn="r">
              <a:lnSpc>
                <a:spcPts val="2978"/>
              </a:lnSpc>
            </a:pPr>
            <a:r>
              <a:rPr lang="en-US" sz="2127">
                <a:solidFill>
                  <a:srgbClr val="000000"/>
                </a:solidFill>
                <a:latin typeface="Belleza"/>
              </a:rPr>
              <a:t>Permanent features</a:t>
            </a:r>
          </a:p>
        </p:txBody>
      </p:sp>
      <p:sp>
        <p:nvSpPr>
          <p:cNvPr id="5" name="TextBox 5"/>
          <p:cNvSpPr txBox="1"/>
          <p:nvPr/>
        </p:nvSpPr>
        <p:spPr>
          <a:xfrm>
            <a:off x="2449522" y="2919323"/>
            <a:ext cx="12723081" cy="1304923"/>
          </a:xfrm>
          <a:prstGeom prst="rect">
            <a:avLst/>
          </a:prstGeom>
        </p:spPr>
        <p:txBody>
          <a:bodyPr lIns="0" tIns="0" rIns="0" bIns="0" rtlCol="0" anchor="t">
            <a:spAutoFit/>
          </a:bodyPr>
          <a:lstStyle/>
          <a:p>
            <a:pPr algn="ctr">
              <a:lnSpc>
                <a:spcPts val="5250"/>
              </a:lnSpc>
            </a:pPr>
            <a:r>
              <a:rPr lang="en-US" sz="3750" dirty="0">
                <a:solidFill>
                  <a:srgbClr val="000000"/>
                </a:solidFill>
                <a:latin typeface="Libre Baskerville Italics"/>
              </a:rPr>
              <a:t>Provide an informational base for the parliamentary law-making procedure of bills</a:t>
            </a:r>
          </a:p>
        </p:txBody>
      </p:sp>
      <p:grpSp>
        <p:nvGrpSpPr>
          <p:cNvPr id="6" name="Group 6"/>
          <p:cNvGrpSpPr/>
          <p:nvPr/>
        </p:nvGrpSpPr>
        <p:grpSpPr>
          <a:xfrm>
            <a:off x="5250003" y="4960769"/>
            <a:ext cx="7122119" cy="3464663"/>
            <a:chOff x="0" y="0"/>
            <a:chExt cx="9496159" cy="4619550"/>
          </a:xfrm>
        </p:grpSpPr>
        <p:grpSp>
          <p:nvGrpSpPr>
            <p:cNvPr id="7" name="Group 7"/>
            <p:cNvGrpSpPr/>
            <p:nvPr/>
          </p:nvGrpSpPr>
          <p:grpSpPr>
            <a:xfrm>
              <a:off x="0" y="0"/>
              <a:ext cx="9496159" cy="4619550"/>
              <a:chOff x="0" y="0"/>
              <a:chExt cx="1875784" cy="912504"/>
            </a:xfrm>
          </p:grpSpPr>
          <p:sp>
            <p:nvSpPr>
              <p:cNvPr id="8" name="Freeform 8"/>
              <p:cNvSpPr/>
              <p:nvPr/>
            </p:nvSpPr>
            <p:spPr>
              <a:xfrm>
                <a:off x="0" y="0"/>
                <a:ext cx="1875785" cy="912504"/>
              </a:xfrm>
              <a:custGeom>
                <a:avLst/>
                <a:gdLst/>
                <a:ahLst/>
                <a:cxnLst/>
                <a:rect l="l" t="t" r="r" b="b"/>
                <a:pathLst>
                  <a:path w="1875785" h="912504">
                    <a:moveTo>
                      <a:pt x="55438" y="0"/>
                    </a:moveTo>
                    <a:lnTo>
                      <a:pt x="1820346" y="0"/>
                    </a:lnTo>
                    <a:cubicBezTo>
                      <a:pt x="1835049" y="0"/>
                      <a:pt x="1849150" y="5841"/>
                      <a:pt x="1859547" y="16237"/>
                    </a:cubicBezTo>
                    <a:cubicBezTo>
                      <a:pt x="1869944" y="26634"/>
                      <a:pt x="1875785" y="40735"/>
                      <a:pt x="1875785" y="55438"/>
                    </a:cubicBezTo>
                    <a:lnTo>
                      <a:pt x="1875785" y="857066"/>
                    </a:lnTo>
                    <a:cubicBezTo>
                      <a:pt x="1875785" y="871769"/>
                      <a:pt x="1869944" y="885870"/>
                      <a:pt x="1859547" y="896266"/>
                    </a:cubicBezTo>
                    <a:cubicBezTo>
                      <a:pt x="1849150" y="906663"/>
                      <a:pt x="1835049" y="912504"/>
                      <a:pt x="1820346" y="912504"/>
                    </a:cubicBezTo>
                    <a:lnTo>
                      <a:pt x="55438" y="912504"/>
                    </a:lnTo>
                    <a:cubicBezTo>
                      <a:pt x="40735" y="912504"/>
                      <a:pt x="26634" y="906663"/>
                      <a:pt x="16237" y="896266"/>
                    </a:cubicBezTo>
                    <a:cubicBezTo>
                      <a:pt x="5841" y="885870"/>
                      <a:pt x="0" y="871769"/>
                      <a:pt x="0" y="857066"/>
                    </a:cubicBezTo>
                    <a:lnTo>
                      <a:pt x="0" y="55438"/>
                    </a:lnTo>
                    <a:cubicBezTo>
                      <a:pt x="0" y="40735"/>
                      <a:pt x="5841" y="26634"/>
                      <a:pt x="16237" y="16237"/>
                    </a:cubicBezTo>
                    <a:cubicBezTo>
                      <a:pt x="26634" y="5841"/>
                      <a:pt x="40735" y="0"/>
                      <a:pt x="55438" y="0"/>
                    </a:cubicBezTo>
                    <a:close/>
                  </a:path>
                </a:pathLst>
              </a:custGeom>
              <a:gradFill rotWithShape="1">
                <a:gsLst>
                  <a:gs pos="0">
                    <a:srgbClr val="C4C2C0">
                      <a:alpha val="70000"/>
                    </a:srgbClr>
                  </a:gs>
                  <a:gs pos="100000">
                    <a:srgbClr val="FFFFFF">
                      <a:alpha val="70000"/>
                    </a:srgbClr>
                  </a:gs>
                </a:gsLst>
                <a:lin ang="0"/>
              </a:gradFill>
            </p:spPr>
          </p:sp>
          <p:sp>
            <p:nvSpPr>
              <p:cNvPr id="9" name="TextBox 9"/>
              <p:cNvSpPr txBox="1"/>
              <p:nvPr/>
            </p:nvSpPr>
            <p:spPr>
              <a:xfrm>
                <a:off x="0" y="-57150"/>
                <a:ext cx="812800" cy="869950"/>
              </a:xfrm>
              <a:prstGeom prst="rect">
                <a:avLst/>
              </a:prstGeom>
            </p:spPr>
            <p:txBody>
              <a:bodyPr lIns="50800" tIns="50800" rIns="50800" bIns="50800" rtlCol="0" anchor="ctr"/>
              <a:lstStyle/>
              <a:p>
                <a:pPr algn="ctr">
                  <a:lnSpc>
                    <a:spcPts val="2700"/>
                  </a:lnSpc>
                </a:pPr>
                <a:endParaRPr/>
              </a:p>
            </p:txBody>
          </p:sp>
        </p:grpSp>
        <p:sp>
          <p:nvSpPr>
            <p:cNvPr id="10" name="TextBox 10"/>
            <p:cNvSpPr txBox="1"/>
            <p:nvPr/>
          </p:nvSpPr>
          <p:spPr>
            <a:xfrm>
              <a:off x="1371017" y="223554"/>
              <a:ext cx="6754125" cy="3981943"/>
            </a:xfrm>
            <a:prstGeom prst="rect">
              <a:avLst/>
            </a:prstGeom>
          </p:spPr>
          <p:txBody>
            <a:bodyPr lIns="0" tIns="0" rIns="0" bIns="0" rtlCol="0" anchor="t">
              <a:spAutoFit/>
            </a:bodyPr>
            <a:lstStyle/>
            <a:p>
              <a:pPr algn="ctr">
                <a:lnSpc>
                  <a:spcPts val="4924"/>
                </a:lnSpc>
              </a:pPr>
              <a:r>
                <a:rPr lang="en-US" sz="2450">
                  <a:solidFill>
                    <a:srgbClr val="000000"/>
                  </a:solidFill>
                  <a:latin typeface="Libre Baskerville"/>
                </a:rPr>
                <a:t>Authoritative</a:t>
              </a:r>
            </a:p>
            <a:p>
              <a:pPr algn="ctr">
                <a:lnSpc>
                  <a:spcPts val="4924"/>
                </a:lnSpc>
              </a:pPr>
              <a:r>
                <a:rPr lang="en-US" sz="2450">
                  <a:solidFill>
                    <a:srgbClr val="000000"/>
                  </a:solidFill>
                  <a:latin typeface="Libre Baskerville"/>
                </a:rPr>
                <a:t>Specialized</a:t>
              </a:r>
            </a:p>
            <a:p>
              <a:pPr algn="ctr">
                <a:lnSpc>
                  <a:spcPts val="4924"/>
                </a:lnSpc>
              </a:pPr>
              <a:r>
                <a:rPr lang="en-US" sz="2450">
                  <a:solidFill>
                    <a:srgbClr val="000000"/>
                  </a:solidFill>
                  <a:latin typeface="Libre Baskerville"/>
                </a:rPr>
                <a:t>Concise</a:t>
              </a:r>
            </a:p>
            <a:p>
              <a:pPr algn="ctr">
                <a:lnSpc>
                  <a:spcPts val="4924"/>
                </a:lnSpc>
              </a:pPr>
              <a:r>
                <a:rPr lang="en-US" sz="2450">
                  <a:solidFill>
                    <a:srgbClr val="000000"/>
                  </a:solidFill>
                  <a:latin typeface="Libre Baskerville"/>
                </a:rPr>
                <a:t>Impartial</a:t>
              </a:r>
            </a:p>
            <a:p>
              <a:pPr algn="ctr">
                <a:lnSpc>
                  <a:spcPts val="4924"/>
                </a:lnSpc>
              </a:pPr>
              <a:r>
                <a:rPr lang="en-US" sz="2450">
                  <a:solidFill>
                    <a:srgbClr val="000000"/>
                  </a:solidFill>
                  <a:latin typeface="Libre Baskerville"/>
                </a:rPr>
                <a:t>Timely</a:t>
              </a:r>
            </a:p>
          </p:txBody>
        </p:sp>
      </p:grpSp>
      <p:sp>
        <p:nvSpPr>
          <p:cNvPr id="11" name="Freeform 11"/>
          <p:cNvSpPr/>
          <p:nvPr/>
        </p:nvSpPr>
        <p:spPr>
          <a:xfrm>
            <a:off x="15073113" y="176281"/>
            <a:ext cx="3061662" cy="1522182"/>
          </a:xfrm>
          <a:custGeom>
            <a:avLst/>
            <a:gdLst/>
            <a:ahLst/>
            <a:cxnLst/>
            <a:rect l="l" t="t" r="r" b="b"/>
            <a:pathLst>
              <a:path w="3061662" h="1522182">
                <a:moveTo>
                  <a:pt x="0" y="0"/>
                </a:moveTo>
                <a:lnTo>
                  <a:pt x="3061662" y="0"/>
                </a:lnTo>
                <a:lnTo>
                  <a:pt x="3061662" y="1522182"/>
                </a:lnTo>
                <a:lnTo>
                  <a:pt x="0" y="1522182"/>
                </a:lnTo>
                <a:lnTo>
                  <a:pt x="0" y="0"/>
                </a:lnTo>
                <a:close/>
              </a:path>
            </a:pathLst>
          </a:custGeom>
          <a:blipFill>
            <a:blip r:embed="rId3"/>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5000"/>
          </a:blip>
          <a:srcRect t="28912" b="28912"/>
          <a:stretch>
            <a:fillRect/>
          </a:stretch>
        </p:blipFill>
        <p:spPr>
          <a:xfrm>
            <a:off x="0" y="0"/>
            <a:ext cx="18288000" cy="10287000"/>
          </a:xfrm>
          <a:prstGeom prst="rect">
            <a:avLst/>
          </a:prstGeom>
        </p:spPr>
      </p:pic>
      <p:grpSp>
        <p:nvGrpSpPr>
          <p:cNvPr id="3" name="Group 3"/>
          <p:cNvGrpSpPr/>
          <p:nvPr/>
        </p:nvGrpSpPr>
        <p:grpSpPr>
          <a:xfrm>
            <a:off x="1150467" y="2944753"/>
            <a:ext cx="15987065" cy="6313547"/>
            <a:chOff x="0" y="0"/>
            <a:chExt cx="21316087" cy="8418062"/>
          </a:xfrm>
        </p:grpSpPr>
        <p:grpSp>
          <p:nvGrpSpPr>
            <p:cNvPr id="4" name="Group 4"/>
            <p:cNvGrpSpPr/>
            <p:nvPr/>
          </p:nvGrpSpPr>
          <p:grpSpPr>
            <a:xfrm>
              <a:off x="7503579" y="0"/>
              <a:ext cx="7133520" cy="8418062"/>
              <a:chOff x="0" y="0"/>
              <a:chExt cx="1573699" cy="1857076"/>
            </a:xfrm>
          </p:grpSpPr>
          <p:sp>
            <p:nvSpPr>
              <p:cNvPr id="5" name="Freeform 5"/>
              <p:cNvSpPr/>
              <p:nvPr/>
            </p:nvSpPr>
            <p:spPr>
              <a:xfrm>
                <a:off x="0" y="0"/>
                <a:ext cx="1573699" cy="1857077"/>
              </a:xfrm>
              <a:custGeom>
                <a:avLst/>
                <a:gdLst/>
                <a:ahLst/>
                <a:cxnLst/>
                <a:rect l="l" t="t" r="r" b="b"/>
                <a:pathLst>
                  <a:path w="1573699" h="1857077">
                    <a:moveTo>
                      <a:pt x="73800" y="0"/>
                    </a:moveTo>
                    <a:lnTo>
                      <a:pt x="1499899" y="0"/>
                    </a:lnTo>
                    <a:cubicBezTo>
                      <a:pt x="1540657" y="0"/>
                      <a:pt x="1573699" y="33041"/>
                      <a:pt x="1573699" y="73800"/>
                    </a:cubicBezTo>
                    <a:lnTo>
                      <a:pt x="1573699" y="1783277"/>
                    </a:lnTo>
                    <a:cubicBezTo>
                      <a:pt x="1573699" y="1824035"/>
                      <a:pt x="1540657" y="1857077"/>
                      <a:pt x="1499899" y="1857077"/>
                    </a:cubicBezTo>
                    <a:lnTo>
                      <a:pt x="73800" y="1857077"/>
                    </a:lnTo>
                    <a:cubicBezTo>
                      <a:pt x="33041" y="1857077"/>
                      <a:pt x="0" y="1824035"/>
                      <a:pt x="0" y="1783277"/>
                    </a:cubicBezTo>
                    <a:lnTo>
                      <a:pt x="0" y="73800"/>
                    </a:lnTo>
                    <a:cubicBezTo>
                      <a:pt x="0" y="33041"/>
                      <a:pt x="33041" y="0"/>
                      <a:pt x="73800" y="0"/>
                    </a:cubicBezTo>
                    <a:close/>
                  </a:path>
                </a:pathLst>
              </a:custGeom>
              <a:gradFill rotWithShape="1">
                <a:gsLst>
                  <a:gs pos="0">
                    <a:srgbClr val="C4C2C0">
                      <a:alpha val="70000"/>
                    </a:srgbClr>
                  </a:gs>
                  <a:gs pos="100000">
                    <a:srgbClr val="FFFFFF">
                      <a:alpha val="70000"/>
                    </a:srgbClr>
                  </a:gs>
                </a:gsLst>
                <a:lin ang="0"/>
              </a:gradFill>
            </p:spPr>
          </p:sp>
          <p:sp>
            <p:nvSpPr>
              <p:cNvPr id="6" name="TextBox 6"/>
              <p:cNvSpPr txBox="1"/>
              <p:nvPr/>
            </p:nvSpPr>
            <p:spPr>
              <a:xfrm>
                <a:off x="0" y="-57150"/>
                <a:ext cx="812800" cy="869950"/>
              </a:xfrm>
              <a:prstGeom prst="rect">
                <a:avLst/>
              </a:prstGeom>
            </p:spPr>
            <p:txBody>
              <a:bodyPr lIns="45486" tIns="45486" rIns="45486" bIns="45486" rtlCol="0" anchor="ctr"/>
              <a:lstStyle/>
              <a:p>
                <a:pPr algn="ctr">
                  <a:lnSpc>
                    <a:spcPts val="2700"/>
                  </a:lnSpc>
                </a:pPr>
                <a:endParaRPr/>
              </a:p>
            </p:txBody>
          </p:sp>
        </p:grpSp>
        <p:sp>
          <p:nvSpPr>
            <p:cNvPr id="7" name="TextBox 7"/>
            <p:cNvSpPr txBox="1"/>
            <p:nvPr/>
          </p:nvSpPr>
          <p:spPr>
            <a:xfrm>
              <a:off x="8111668" y="342169"/>
              <a:ext cx="5787550" cy="7705150"/>
            </a:xfrm>
            <a:prstGeom prst="rect">
              <a:avLst/>
            </a:prstGeom>
          </p:spPr>
          <p:txBody>
            <a:bodyPr lIns="0" tIns="0" rIns="0" bIns="0" rtlCol="0" anchor="t">
              <a:spAutoFit/>
            </a:bodyPr>
            <a:lstStyle/>
            <a:p>
              <a:pPr marL="357660" lvl="1" indent="-178830" algn="just">
                <a:lnSpc>
                  <a:spcPts val="2319"/>
                </a:lnSpc>
                <a:buFont typeface="Arial"/>
                <a:buChar char="•"/>
              </a:pPr>
              <a:r>
                <a:rPr lang="en-US" sz="1656">
                  <a:solidFill>
                    <a:srgbClr val="000000"/>
                  </a:solidFill>
                  <a:latin typeface="Libre Baskerville"/>
                </a:rPr>
                <a:t>Reports and impact assessments accompanying the bill (sent by the Government)</a:t>
              </a:r>
            </a:p>
            <a:p>
              <a:pPr algn="just">
                <a:lnSpc>
                  <a:spcPts val="2319"/>
                </a:lnSpc>
              </a:pPr>
              <a:endParaRPr lang="en-US" sz="1656">
                <a:solidFill>
                  <a:srgbClr val="000000"/>
                </a:solidFill>
                <a:latin typeface="Libre Baskerville"/>
              </a:endParaRPr>
            </a:p>
            <a:p>
              <a:pPr marL="357660" lvl="1" indent="-178830" algn="just">
                <a:lnSpc>
                  <a:spcPts val="2319"/>
                </a:lnSpc>
                <a:buFont typeface="Arial"/>
                <a:buChar char="•"/>
              </a:pPr>
              <a:r>
                <a:rPr lang="en-US" sz="1656">
                  <a:solidFill>
                    <a:srgbClr val="000000"/>
                  </a:solidFill>
                  <a:latin typeface="Libre Baskerville"/>
                </a:rPr>
                <a:t>Spanish documentation: national and regional legislation, case-law and other supplementary references</a:t>
              </a:r>
            </a:p>
            <a:p>
              <a:pPr algn="just">
                <a:lnSpc>
                  <a:spcPts val="2319"/>
                </a:lnSpc>
              </a:pPr>
              <a:endParaRPr lang="en-US" sz="1656">
                <a:solidFill>
                  <a:srgbClr val="000000"/>
                </a:solidFill>
                <a:latin typeface="Libre Baskerville"/>
              </a:endParaRPr>
            </a:p>
            <a:p>
              <a:pPr marL="357660" lvl="1" indent="-178830" algn="just">
                <a:lnSpc>
                  <a:spcPts val="2319"/>
                </a:lnSpc>
                <a:buFont typeface="Arial"/>
                <a:buChar char="•"/>
              </a:pPr>
              <a:r>
                <a:rPr lang="en-US" sz="1656">
                  <a:solidFill>
                    <a:srgbClr val="000000"/>
                  </a:solidFill>
                  <a:latin typeface="Libre Baskerville"/>
                </a:rPr>
                <a:t>Documentation of the European Union: primary and secondary legislation, non-legislative acts, reports...</a:t>
              </a:r>
            </a:p>
            <a:p>
              <a:pPr algn="just">
                <a:lnSpc>
                  <a:spcPts val="2319"/>
                </a:lnSpc>
              </a:pPr>
              <a:endParaRPr lang="en-US" sz="1656">
                <a:solidFill>
                  <a:srgbClr val="000000"/>
                </a:solidFill>
                <a:latin typeface="Libre Baskerville"/>
              </a:endParaRPr>
            </a:p>
            <a:p>
              <a:pPr marL="357660" lvl="1" indent="-178830" algn="just">
                <a:lnSpc>
                  <a:spcPts val="2319"/>
                </a:lnSpc>
                <a:buFont typeface="Arial"/>
                <a:buChar char="•"/>
              </a:pPr>
              <a:r>
                <a:rPr lang="en-US" sz="1656">
                  <a:solidFill>
                    <a:srgbClr val="000000"/>
                  </a:solidFill>
                  <a:latin typeface="Libre Baskerville"/>
                </a:rPr>
                <a:t>Foreign law and documentation</a:t>
              </a:r>
            </a:p>
            <a:p>
              <a:pPr algn="just">
                <a:lnSpc>
                  <a:spcPts val="2319"/>
                </a:lnSpc>
              </a:pPr>
              <a:endParaRPr lang="en-US" sz="1656">
                <a:solidFill>
                  <a:srgbClr val="000000"/>
                </a:solidFill>
                <a:latin typeface="Libre Baskerville"/>
              </a:endParaRPr>
            </a:p>
            <a:p>
              <a:pPr marL="357660" lvl="1" indent="-178830" algn="just">
                <a:lnSpc>
                  <a:spcPts val="2319"/>
                </a:lnSpc>
                <a:buFont typeface="Arial"/>
                <a:buChar char="•"/>
              </a:pPr>
              <a:r>
                <a:rPr lang="en-US" sz="1656">
                  <a:solidFill>
                    <a:srgbClr val="000000"/>
                  </a:solidFill>
                  <a:latin typeface="Libre Baskerville"/>
                </a:rPr>
                <a:t>Documentation of International Organizations</a:t>
              </a:r>
            </a:p>
            <a:p>
              <a:pPr algn="just">
                <a:lnSpc>
                  <a:spcPts val="2319"/>
                </a:lnSpc>
              </a:pPr>
              <a:endParaRPr lang="en-US" sz="1656">
                <a:solidFill>
                  <a:srgbClr val="000000"/>
                </a:solidFill>
                <a:latin typeface="Libre Baskerville"/>
              </a:endParaRPr>
            </a:p>
            <a:p>
              <a:pPr marL="357660" lvl="1" indent="-178830" algn="just">
                <a:lnSpc>
                  <a:spcPts val="2319"/>
                </a:lnSpc>
                <a:buFont typeface="Arial"/>
                <a:buChar char="•"/>
              </a:pPr>
              <a:r>
                <a:rPr lang="en-US" sz="1656">
                  <a:solidFill>
                    <a:srgbClr val="000000"/>
                  </a:solidFill>
                  <a:latin typeface="Libre Baskerville"/>
                </a:rPr>
                <a:t>Bibliography, research studies, main references...</a:t>
              </a:r>
            </a:p>
          </p:txBody>
        </p:sp>
        <p:sp>
          <p:nvSpPr>
            <p:cNvPr id="8" name="Freeform 8">
              <a:hlinkClick r:id="rId3" tooltip="https://intranet.congreso.es/intranet/docum/ddocum/dossieres/sleg/legislatura_12/spl_20/dosier_sl_20_propiedad_intelectual_intranet.pdf"/>
            </p:cNvPr>
            <p:cNvSpPr/>
            <p:nvPr/>
          </p:nvSpPr>
          <p:spPr>
            <a:xfrm>
              <a:off x="16705824" y="948744"/>
              <a:ext cx="4610263" cy="6520574"/>
            </a:xfrm>
            <a:custGeom>
              <a:avLst/>
              <a:gdLst/>
              <a:ahLst/>
              <a:cxnLst/>
              <a:rect l="l" t="t" r="r" b="b"/>
              <a:pathLst>
                <a:path w="4610263" h="6520574">
                  <a:moveTo>
                    <a:pt x="0" y="0"/>
                  </a:moveTo>
                  <a:lnTo>
                    <a:pt x="4610263" y="0"/>
                  </a:lnTo>
                  <a:lnTo>
                    <a:pt x="4610263" y="6520574"/>
                  </a:lnTo>
                  <a:lnTo>
                    <a:pt x="0" y="6520574"/>
                  </a:lnTo>
                  <a:lnTo>
                    <a:pt x="0" y="0"/>
                  </a:lnTo>
                  <a:close/>
                </a:path>
              </a:pathLst>
            </a:custGeom>
            <a:blipFill>
              <a:blip r:embed="rId4"/>
              <a:stretch>
                <a:fillRect/>
              </a:stretch>
            </a:blipFill>
          </p:spPr>
        </p:sp>
        <p:sp>
          <p:nvSpPr>
            <p:cNvPr id="9" name="Freeform 9"/>
            <p:cNvSpPr/>
            <p:nvPr/>
          </p:nvSpPr>
          <p:spPr>
            <a:xfrm>
              <a:off x="0" y="2212160"/>
              <a:ext cx="2823908" cy="3993742"/>
            </a:xfrm>
            <a:custGeom>
              <a:avLst/>
              <a:gdLst/>
              <a:ahLst/>
              <a:cxnLst/>
              <a:rect l="l" t="t" r="r" b="b"/>
              <a:pathLst>
                <a:path w="2823908" h="3993742">
                  <a:moveTo>
                    <a:pt x="0" y="0"/>
                  </a:moveTo>
                  <a:lnTo>
                    <a:pt x="2823908" y="0"/>
                  </a:lnTo>
                  <a:lnTo>
                    <a:pt x="2823908" y="3993742"/>
                  </a:lnTo>
                  <a:lnTo>
                    <a:pt x="0" y="3993742"/>
                  </a:lnTo>
                  <a:lnTo>
                    <a:pt x="0" y="0"/>
                  </a:lnTo>
                  <a:close/>
                </a:path>
              </a:pathLst>
            </a:custGeom>
            <a:blipFill>
              <a:blip r:embed="rId5"/>
              <a:stretch>
                <a:fillRect/>
              </a:stretch>
            </a:blipFill>
          </p:spPr>
        </p:sp>
        <p:sp>
          <p:nvSpPr>
            <p:cNvPr id="10" name="Freeform 10"/>
            <p:cNvSpPr/>
            <p:nvPr/>
          </p:nvSpPr>
          <p:spPr>
            <a:xfrm>
              <a:off x="3416506" y="2212160"/>
              <a:ext cx="2823908" cy="3993742"/>
            </a:xfrm>
            <a:custGeom>
              <a:avLst/>
              <a:gdLst/>
              <a:ahLst/>
              <a:cxnLst/>
              <a:rect l="l" t="t" r="r" b="b"/>
              <a:pathLst>
                <a:path w="2823908" h="3993742">
                  <a:moveTo>
                    <a:pt x="0" y="0"/>
                  </a:moveTo>
                  <a:lnTo>
                    <a:pt x="2823908" y="0"/>
                  </a:lnTo>
                  <a:lnTo>
                    <a:pt x="2823908" y="3993742"/>
                  </a:lnTo>
                  <a:lnTo>
                    <a:pt x="0" y="3993742"/>
                  </a:lnTo>
                  <a:lnTo>
                    <a:pt x="0" y="0"/>
                  </a:lnTo>
                  <a:close/>
                </a:path>
              </a:pathLst>
            </a:custGeom>
            <a:blipFill>
              <a:blip r:embed="rId6"/>
              <a:stretch>
                <a:fillRect/>
              </a:stretch>
            </a:blipFill>
          </p:spPr>
        </p:sp>
        <p:sp>
          <p:nvSpPr>
            <p:cNvPr id="11" name="TextBox 11"/>
            <p:cNvSpPr txBox="1"/>
            <p:nvPr/>
          </p:nvSpPr>
          <p:spPr>
            <a:xfrm>
              <a:off x="18230501" y="7848109"/>
              <a:ext cx="1560909" cy="357378"/>
            </a:xfrm>
            <a:prstGeom prst="rect">
              <a:avLst/>
            </a:prstGeom>
          </p:spPr>
          <p:txBody>
            <a:bodyPr lIns="0" tIns="0" rIns="0" bIns="0" rtlCol="0" anchor="t">
              <a:spAutoFit/>
            </a:bodyPr>
            <a:lstStyle/>
            <a:p>
              <a:pPr algn="ctr">
                <a:lnSpc>
                  <a:spcPts val="1134"/>
                </a:lnSpc>
              </a:pPr>
              <a:r>
                <a:rPr lang="en-US" sz="810">
                  <a:solidFill>
                    <a:srgbClr val="000000"/>
                  </a:solidFill>
                  <a:latin typeface="Libre Baskerville"/>
                </a:rPr>
                <a:t>12th term, n. 20 (2018)</a:t>
              </a:r>
            </a:p>
            <a:p>
              <a:pPr algn="ctr">
                <a:lnSpc>
                  <a:spcPts val="1134"/>
                </a:lnSpc>
                <a:spcBef>
                  <a:spcPct val="0"/>
                </a:spcBef>
              </a:pPr>
              <a:r>
                <a:rPr lang="en-US" sz="810">
                  <a:solidFill>
                    <a:srgbClr val="000000"/>
                  </a:solidFill>
                  <a:latin typeface="Libre Baskerville"/>
                </a:rPr>
                <a:t>Intellectual Property</a:t>
              </a:r>
            </a:p>
          </p:txBody>
        </p:sp>
        <p:sp>
          <p:nvSpPr>
            <p:cNvPr id="12" name="TextBox 12"/>
            <p:cNvSpPr txBox="1"/>
            <p:nvPr/>
          </p:nvSpPr>
          <p:spPr>
            <a:xfrm>
              <a:off x="2330238" y="7845458"/>
              <a:ext cx="1579938" cy="360029"/>
            </a:xfrm>
            <a:prstGeom prst="rect">
              <a:avLst/>
            </a:prstGeom>
          </p:spPr>
          <p:txBody>
            <a:bodyPr lIns="0" tIns="0" rIns="0" bIns="0" rtlCol="0" anchor="t">
              <a:spAutoFit/>
            </a:bodyPr>
            <a:lstStyle/>
            <a:p>
              <a:pPr algn="ctr">
                <a:lnSpc>
                  <a:spcPts val="1130"/>
                </a:lnSpc>
              </a:pPr>
              <a:r>
                <a:rPr lang="en-US" sz="807">
                  <a:solidFill>
                    <a:srgbClr val="000000"/>
                  </a:solidFill>
                  <a:latin typeface="Libre Baskerville"/>
                </a:rPr>
                <a:t>7th term, n. 174 (2004) </a:t>
              </a:r>
            </a:p>
            <a:p>
              <a:pPr algn="ctr">
                <a:lnSpc>
                  <a:spcPts val="1130"/>
                </a:lnSpc>
                <a:spcBef>
                  <a:spcPct val="0"/>
                </a:spcBef>
              </a:pPr>
              <a:r>
                <a:rPr lang="en-US" sz="807">
                  <a:solidFill>
                    <a:srgbClr val="000000"/>
                  </a:solidFill>
                  <a:latin typeface="Libre Baskerville"/>
                </a:rPr>
                <a:t>Gender violence</a:t>
              </a:r>
            </a:p>
          </p:txBody>
        </p:sp>
      </p:grpSp>
      <p:sp>
        <p:nvSpPr>
          <p:cNvPr id="13" name="TextBox 13"/>
          <p:cNvSpPr txBox="1"/>
          <p:nvPr/>
        </p:nvSpPr>
        <p:spPr>
          <a:xfrm>
            <a:off x="14453393" y="1539472"/>
            <a:ext cx="3640829" cy="736540"/>
          </a:xfrm>
          <a:prstGeom prst="rect">
            <a:avLst/>
          </a:prstGeom>
        </p:spPr>
        <p:txBody>
          <a:bodyPr lIns="0" tIns="0" rIns="0" bIns="0" rtlCol="0" anchor="t">
            <a:spAutoFit/>
          </a:bodyPr>
          <a:lstStyle/>
          <a:p>
            <a:pPr algn="r">
              <a:lnSpc>
                <a:spcPts val="2978"/>
              </a:lnSpc>
            </a:pPr>
            <a:r>
              <a:rPr lang="en-US" sz="2127">
                <a:solidFill>
                  <a:srgbClr val="000000"/>
                </a:solidFill>
                <a:latin typeface="Belleza"/>
              </a:rPr>
              <a:t>Historical introduction</a:t>
            </a:r>
          </a:p>
          <a:p>
            <a:pPr algn="r">
              <a:lnSpc>
                <a:spcPts val="2978"/>
              </a:lnSpc>
            </a:pPr>
            <a:r>
              <a:rPr lang="en-US" sz="2127">
                <a:solidFill>
                  <a:srgbClr val="000000"/>
                </a:solidFill>
                <a:latin typeface="Belleza"/>
              </a:rPr>
              <a:t>Permanent features</a:t>
            </a:r>
          </a:p>
        </p:txBody>
      </p:sp>
      <p:sp>
        <p:nvSpPr>
          <p:cNvPr id="14" name="Freeform 14"/>
          <p:cNvSpPr/>
          <p:nvPr/>
        </p:nvSpPr>
        <p:spPr>
          <a:xfrm>
            <a:off x="15073113" y="176281"/>
            <a:ext cx="3061662" cy="1522182"/>
          </a:xfrm>
          <a:custGeom>
            <a:avLst/>
            <a:gdLst/>
            <a:ahLst/>
            <a:cxnLst/>
            <a:rect l="l" t="t" r="r" b="b"/>
            <a:pathLst>
              <a:path w="3061662" h="1522182">
                <a:moveTo>
                  <a:pt x="0" y="0"/>
                </a:moveTo>
                <a:lnTo>
                  <a:pt x="3061662" y="0"/>
                </a:lnTo>
                <a:lnTo>
                  <a:pt x="3061662" y="1522182"/>
                </a:lnTo>
                <a:lnTo>
                  <a:pt x="0" y="1522182"/>
                </a:lnTo>
                <a:lnTo>
                  <a:pt x="0" y="0"/>
                </a:lnTo>
                <a:close/>
              </a:path>
            </a:pathLst>
          </a:custGeom>
          <a:blipFill>
            <a:blip r:embed="rId7"/>
            <a:stretch>
              <a:fillRect/>
            </a:stretch>
          </a:blipFill>
        </p:spPr>
      </p:sp>
      <p:sp>
        <p:nvSpPr>
          <p:cNvPr id="15" name="TextBox 15"/>
          <p:cNvSpPr txBox="1"/>
          <p:nvPr/>
        </p:nvSpPr>
        <p:spPr>
          <a:xfrm>
            <a:off x="1028700" y="895350"/>
            <a:ext cx="11269874" cy="1152525"/>
          </a:xfrm>
          <a:prstGeom prst="rect">
            <a:avLst/>
          </a:prstGeom>
          <a:effectLst>
            <a:outerShdw blurRad="50800" dist="38100" dir="2700000" algn="tl" rotWithShape="0">
              <a:prstClr val="black">
                <a:alpha val="40000"/>
              </a:prstClr>
            </a:outerShdw>
          </a:effectLst>
        </p:spPr>
        <p:txBody>
          <a:bodyPr lIns="0" tIns="0" rIns="0" bIns="0" rtlCol="0" anchor="t">
            <a:spAutoFit/>
          </a:bodyPr>
          <a:lstStyle/>
          <a:p>
            <a:pPr algn="ctr">
              <a:lnSpc>
                <a:spcPts val="9450"/>
              </a:lnSpc>
            </a:pPr>
            <a:r>
              <a:rPr lang="en-US" sz="6750" dirty="0">
                <a:solidFill>
                  <a:srgbClr val="000000"/>
                </a:solidFill>
                <a:latin typeface="Belleza"/>
              </a:rPr>
              <a:t>A fixed arrangement or structure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5000"/>
          </a:blip>
          <a:srcRect t="28912" b="28912"/>
          <a:stretch>
            <a:fillRect/>
          </a:stretch>
        </p:blipFill>
        <p:spPr>
          <a:xfrm>
            <a:off x="0" y="0"/>
            <a:ext cx="18288000" cy="10287000"/>
          </a:xfrm>
          <a:prstGeom prst="rect">
            <a:avLst/>
          </a:prstGeom>
        </p:spPr>
      </p:pic>
      <p:sp>
        <p:nvSpPr>
          <p:cNvPr id="3" name="TextBox 3"/>
          <p:cNvSpPr txBox="1"/>
          <p:nvPr/>
        </p:nvSpPr>
        <p:spPr>
          <a:xfrm>
            <a:off x="1028700" y="911692"/>
            <a:ext cx="11560757" cy="1152525"/>
          </a:xfrm>
          <a:prstGeom prst="rect">
            <a:avLst/>
          </a:prstGeom>
          <a:effectLst>
            <a:outerShdw blurRad="50800" dist="38100" dir="2700000" algn="tl" rotWithShape="0">
              <a:prstClr val="black">
                <a:alpha val="40000"/>
              </a:prstClr>
            </a:outerShdw>
          </a:effectLst>
        </p:spPr>
        <p:txBody>
          <a:bodyPr lIns="0" tIns="0" rIns="0" bIns="0" rtlCol="0" anchor="t">
            <a:spAutoFit/>
          </a:bodyPr>
          <a:lstStyle/>
          <a:p>
            <a:pPr algn="ctr">
              <a:lnSpc>
                <a:spcPts val="9450"/>
              </a:lnSpc>
            </a:pPr>
            <a:r>
              <a:rPr lang="en-US" sz="6750" dirty="0">
                <a:solidFill>
                  <a:srgbClr val="000000"/>
                </a:solidFill>
                <a:latin typeface="Belleza"/>
              </a:rPr>
              <a:t>Outreach and distribution pursuit</a:t>
            </a:r>
          </a:p>
        </p:txBody>
      </p:sp>
      <p:sp>
        <p:nvSpPr>
          <p:cNvPr id="4" name="TextBox 4"/>
          <p:cNvSpPr txBox="1"/>
          <p:nvPr/>
        </p:nvSpPr>
        <p:spPr>
          <a:xfrm>
            <a:off x="14480428" y="1507004"/>
            <a:ext cx="3640829" cy="736540"/>
          </a:xfrm>
          <a:prstGeom prst="rect">
            <a:avLst/>
          </a:prstGeom>
        </p:spPr>
        <p:txBody>
          <a:bodyPr lIns="0" tIns="0" rIns="0" bIns="0" rtlCol="0" anchor="t">
            <a:spAutoFit/>
          </a:bodyPr>
          <a:lstStyle/>
          <a:p>
            <a:pPr algn="r">
              <a:lnSpc>
                <a:spcPts val="2978"/>
              </a:lnSpc>
            </a:pPr>
            <a:r>
              <a:rPr lang="en-US" sz="2127">
                <a:solidFill>
                  <a:srgbClr val="000000"/>
                </a:solidFill>
                <a:latin typeface="Belleza"/>
              </a:rPr>
              <a:t>Historical introduction</a:t>
            </a:r>
          </a:p>
          <a:p>
            <a:pPr algn="r">
              <a:lnSpc>
                <a:spcPts val="2978"/>
              </a:lnSpc>
            </a:pPr>
            <a:r>
              <a:rPr lang="en-US" sz="2127">
                <a:solidFill>
                  <a:srgbClr val="000000"/>
                </a:solidFill>
                <a:latin typeface="Belleza"/>
              </a:rPr>
              <a:t>Permanent features</a:t>
            </a:r>
          </a:p>
        </p:txBody>
      </p:sp>
      <p:grpSp>
        <p:nvGrpSpPr>
          <p:cNvPr id="5" name="Group 5"/>
          <p:cNvGrpSpPr/>
          <p:nvPr/>
        </p:nvGrpSpPr>
        <p:grpSpPr>
          <a:xfrm>
            <a:off x="1144265" y="3237847"/>
            <a:ext cx="7122119" cy="5763190"/>
            <a:chOff x="0" y="0"/>
            <a:chExt cx="9496159" cy="7684254"/>
          </a:xfrm>
        </p:grpSpPr>
        <p:grpSp>
          <p:nvGrpSpPr>
            <p:cNvPr id="6" name="Group 6"/>
            <p:cNvGrpSpPr/>
            <p:nvPr/>
          </p:nvGrpSpPr>
          <p:grpSpPr>
            <a:xfrm>
              <a:off x="0" y="0"/>
              <a:ext cx="9496159" cy="7684254"/>
              <a:chOff x="0" y="0"/>
              <a:chExt cx="1875784" cy="1517877"/>
            </a:xfrm>
          </p:grpSpPr>
          <p:sp>
            <p:nvSpPr>
              <p:cNvPr id="7" name="Freeform 7"/>
              <p:cNvSpPr/>
              <p:nvPr/>
            </p:nvSpPr>
            <p:spPr>
              <a:xfrm>
                <a:off x="0" y="0"/>
                <a:ext cx="1875785" cy="1517877"/>
              </a:xfrm>
              <a:custGeom>
                <a:avLst/>
                <a:gdLst/>
                <a:ahLst/>
                <a:cxnLst/>
                <a:rect l="l" t="t" r="r" b="b"/>
                <a:pathLst>
                  <a:path w="1875785" h="1517877">
                    <a:moveTo>
                      <a:pt x="55438" y="0"/>
                    </a:moveTo>
                    <a:lnTo>
                      <a:pt x="1820346" y="0"/>
                    </a:lnTo>
                    <a:cubicBezTo>
                      <a:pt x="1835049" y="0"/>
                      <a:pt x="1849150" y="5841"/>
                      <a:pt x="1859547" y="16237"/>
                    </a:cubicBezTo>
                    <a:cubicBezTo>
                      <a:pt x="1869944" y="26634"/>
                      <a:pt x="1875785" y="40735"/>
                      <a:pt x="1875785" y="55438"/>
                    </a:cubicBezTo>
                    <a:lnTo>
                      <a:pt x="1875785" y="1462439"/>
                    </a:lnTo>
                    <a:cubicBezTo>
                      <a:pt x="1875785" y="1477142"/>
                      <a:pt x="1869944" y="1491243"/>
                      <a:pt x="1859547" y="1501640"/>
                    </a:cubicBezTo>
                    <a:cubicBezTo>
                      <a:pt x="1849150" y="1512036"/>
                      <a:pt x="1835049" y="1517877"/>
                      <a:pt x="1820346" y="1517877"/>
                    </a:cubicBezTo>
                    <a:lnTo>
                      <a:pt x="55438" y="1517877"/>
                    </a:lnTo>
                    <a:cubicBezTo>
                      <a:pt x="40735" y="1517877"/>
                      <a:pt x="26634" y="1512036"/>
                      <a:pt x="16237" y="1501640"/>
                    </a:cubicBezTo>
                    <a:cubicBezTo>
                      <a:pt x="5841" y="1491243"/>
                      <a:pt x="0" y="1477142"/>
                      <a:pt x="0" y="1462439"/>
                    </a:cubicBezTo>
                    <a:lnTo>
                      <a:pt x="0" y="55438"/>
                    </a:lnTo>
                    <a:cubicBezTo>
                      <a:pt x="0" y="40735"/>
                      <a:pt x="5841" y="26634"/>
                      <a:pt x="16237" y="16237"/>
                    </a:cubicBezTo>
                    <a:cubicBezTo>
                      <a:pt x="26634" y="5841"/>
                      <a:pt x="40735" y="0"/>
                      <a:pt x="55438" y="0"/>
                    </a:cubicBezTo>
                    <a:close/>
                  </a:path>
                </a:pathLst>
              </a:custGeom>
              <a:gradFill rotWithShape="1">
                <a:gsLst>
                  <a:gs pos="0">
                    <a:srgbClr val="C4C2C0">
                      <a:alpha val="70000"/>
                    </a:srgbClr>
                  </a:gs>
                  <a:gs pos="100000">
                    <a:srgbClr val="FFFFFF">
                      <a:alpha val="70000"/>
                    </a:srgbClr>
                  </a:gs>
                </a:gsLst>
                <a:lin ang="0"/>
              </a:gradFill>
            </p:spPr>
          </p:sp>
          <p:sp>
            <p:nvSpPr>
              <p:cNvPr id="8" name="TextBox 8"/>
              <p:cNvSpPr txBox="1"/>
              <p:nvPr/>
            </p:nvSpPr>
            <p:spPr>
              <a:xfrm>
                <a:off x="0" y="-57150"/>
                <a:ext cx="812800" cy="869950"/>
              </a:xfrm>
              <a:prstGeom prst="rect">
                <a:avLst/>
              </a:prstGeom>
            </p:spPr>
            <p:txBody>
              <a:bodyPr lIns="50800" tIns="50800" rIns="50800" bIns="50800" rtlCol="0" anchor="ctr"/>
              <a:lstStyle/>
              <a:p>
                <a:pPr algn="ctr">
                  <a:lnSpc>
                    <a:spcPts val="2700"/>
                  </a:lnSpc>
                </a:pPr>
                <a:endParaRPr/>
              </a:p>
            </p:txBody>
          </p:sp>
        </p:grpSp>
        <p:sp>
          <p:nvSpPr>
            <p:cNvPr id="9" name="TextBox 9"/>
            <p:cNvSpPr txBox="1"/>
            <p:nvPr/>
          </p:nvSpPr>
          <p:spPr>
            <a:xfrm>
              <a:off x="578360" y="659383"/>
              <a:ext cx="8339439" cy="935565"/>
            </a:xfrm>
            <a:prstGeom prst="rect">
              <a:avLst/>
            </a:prstGeom>
          </p:spPr>
          <p:txBody>
            <a:bodyPr lIns="0" tIns="0" rIns="0" bIns="0" rtlCol="0" anchor="t">
              <a:spAutoFit/>
            </a:bodyPr>
            <a:lstStyle/>
            <a:p>
              <a:pPr algn="ctr">
                <a:lnSpc>
                  <a:spcPts val="5950"/>
                </a:lnSpc>
              </a:pPr>
              <a:r>
                <a:rPr lang="en-US" sz="4250">
                  <a:solidFill>
                    <a:srgbClr val="000000"/>
                  </a:solidFill>
                  <a:latin typeface="Libre Baskerville"/>
                </a:rPr>
                <a:t>Inside the House</a:t>
              </a:r>
            </a:p>
          </p:txBody>
        </p:sp>
        <p:sp>
          <p:nvSpPr>
            <p:cNvPr id="10" name="TextBox 10"/>
            <p:cNvSpPr txBox="1"/>
            <p:nvPr/>
          </p:nvSpPr>
          <p:spPr>
            <a:xfrm>
              <a:off x="1371017" y="3046862"/>
              <a:ext cx="6754125" cy="3969046"/>
            </a:xfrm>
            <a:prstGeom prst="rect">
              <a:avLst/>
            </a:prstGeom>
          </p:spPr>
          <p:txBody>
            <a:bodyPr lIns="0" tIns="0" rIns="0" bIns="0" rtlCol="0" anchor="t">
              <a:spAutoFit/>
            </a:bodyPr>
            <a:lstStyle/>
            <a:p>
              <a:pPr algn="ctr">
                <a:lnSpc>
                  <a:spcPts val="3842"/>
                </a:lnSpc>
              </a:pPr>
              <a:r>
                <a:rPr lang="en-US" sz="2650">
                  <a:solidFill>
                    <a:srgbClr val="000000"/>
                  </a:solidFill>
                  <a:latin typeface="Libre Baskerville"/>
                </a:rPr>
                <a:t>Recipients: Deputies, </a:t>
              </a:r>
            </a:p>
            <a:p>
              <a:pPr algn="ctr">
                <a:lnSpc>
                  <a:spcPts val="3842"/>
                </a:lnSpc>
              </a:pPr>
              <a:r>
                <a:rPr lang="en-US" sz="2650">
                  <a:solidFill>
                    <a:srgbClr val="000000"/>
                  </a:solidFill>
                  <a:latin typeface="Libre Baskerville"/>
                </a:rPr>
                <a:t>staff of Congress</a:t>
              </a:r>
            </a:p>
            <a:p>
              <a:pPr algn="ctr">
                <a:lnSpc>
                  <a:spcPts val="3842"/>
                </a:lnSpc>
              </a:pPr>
              <a:endParaRPr lang="en-US" sz="2650">
                <a:solidFill>
                  <a:srgbClr val="000000"/>
                </a:solidFill>
                <a:latin typeface="Libre Baskerville"/>
              </a:endParaRPr>
            </a:p>
            <a:p>
              <a:pPr algn="ctr">
                <a:lnSpc>
                  <a:spcPts val="3842"/>
                </a:lnSpc>
              </a:pPr>
              <a:r>
                <a:rPr lang="en-US" sz="2650">
                  <a:solidFill>
                    <a:srgbClr val="000000"/>
                  </a:solidFill>
                  <a:latin typeface="Libre Baskerville"/>
                </a:rPr>
                <a:t>Time: deadline for submitting amendments</a:t>
              </a:r>
            </a:p>
            <a:p>
              <a:pPr algn="ctr">
                <a:lnSpc>
                  <a:spcPts val="5326"/>
                </a:lnSpc>
              </a:pPr>
              <a:endParaRPr lang="en-US" sz="2650">
                <a:solidFill>
                  <a:srgbClr val="000000"/>
                </a:solidFill>
                <a:latin typeface="Libre Baskerville"/>
              </a:endParaRPr>
            </a:p>
          </p:txBody>
        </p:sp>
        <p:sp>
          <p:nvSpPr>
            <p:cNvPr id="11" name="AutoShape 11"/>
            <p:cNvSpPr/>
            <p:nvPr/>
          </p:nvSpPr>
          <p:spPr>
            <a:xfrm>
              <a:off x="2186527" y="2327332"/>
              <a:ext cx="5123104" cy="0"/>
            </a:xfrm>
            <a:prstGeom prst="line">
              <a:avLst/>
            </a:prstGeom>
            <a:ln w="50800" cap="flat">
              <a:solidFill>
                <a:srgbClr val="000000"/>
              </a:solidFill>
              <a:prstDash val="solid"/>
              <a:headEnd type="none" w="sm" len="sm"/>
              <a:tailEnd type="none" w="sm" len="sm"/>
            </a:ln>
          </p:spPr>
        </p:sp>
      </p:grpSp>
      <p:grpSp>
        <p:nvGrpSpPr>
          <p:cNvPr id="12" name="Group 12"/>
          <p:cNvGrpSpPr/>
          <p:nvPr/>
        </p:nvGrpSpPr>
        <p:grpSpPr>
          <a:xfrm>
            <a:off x="9640490" y="3237847"/>
            <a:ext cx="7122119" cy="5763190"/>
            <a:chOff x="0" y="0"/>
            <a:chExt cx="9496159" cy="7684254"/>
          </a:xfrm>
        </p:grpSpPr>
        <p:grpSp>
          <p:nvGrpSpPr>
            <p:cNvPr id="13" name="Group 13"/>
            <p:cNvGrpSpPr/>
            <p:nvPr/>
          </p:nvGrpSpPr>
          <p:grpSpPr>
            <a:xfrm>
              <a:off x="0" y="0"/>
              <a:ext cx="9496159" cy="7684254"/>
              <a:chOff x="0" y="0"/>
              <a:chExt cx="1875784" cy="1517877"/>
            </a:xfrm>
          </p:grpSpPr>
          <p:sp>
            <p:nvSpPr>
              <p:cNvPr id="14" name="Freeform 14"/>
              <p:cNvSpPr/>
              <p:nvPr/>
            </p:nvSpPr>
            <p:spPr>
              <a:xfrm>
                <a:off x="0" y="0"/>
                <a:ext cx="1875785" cy="1517877"/>
              </a:xfrm>
              <a:custGeom>
                <a:avLst/>
                <a:gdLst/>
                <a:ahLst/>
                <a:cxnLst/>
                <a:rect l="l" t="t" r="r" b="b"/>
                <a:pathLst>
                  <a:path w="1875785" h="1517877">
                    <a:moveTo>
                      <a:pt x="55438" y="0"/>
                    </a:moveTo>
                    <a:lnTo>
                      <a:pt x="1820346" y="0"/>
                    </a:lnTo>
                    <a:cubicBezTo>
                      <a:pt x="1835049" y="0"/>
                      <a:pt x="1849150" y="5841"/>
                      <a:pt x="1859547" y="16237"/>
                    </a:cubicBezTo>
                    <a:cubicBezTo>
                      <a:pt x="1869944" y="26634"/>
                      <a:pt x="1875785" y="40735"/>
                      <a:pt x="1875785" y="55438"/>
                    </a:cubicBezTo>
                    <a:lnTo>
                      <a:pt x="1875785" y="1462439"/>
                    </a:lnTo>
                    <a:cubicBezTo>
                      <a:pt x="1875785" y="1477142"/>
                      <a:pt x="1869944" y="1491243"/>
                      <a:pt x="1859547" y="1501640"/>
                    </a:cubicBezTo>
                    <a:cubicBezTo>
                      <a:pt x="1849150" y="1512036"/>
                      <a:pt x="1835049" y="1517877"/>
                      <a:pt x="1820346" y="1517877"/>
                    </a:cubicBezTo>
                    <a:lnTo>
                      <a:pt x="55438" y="1517877"/>
                    </a:lnTo>
                    <a:cubicBezTo>
                      <a:pt x="40735" y="1517877"/>
                      <a:pt x="26634" y="1512036"/>
                      <a:pt x="16237" y="1501640"/>
                    </a:cubicBezTo>
                    <a:cubicBezTo>
                      <a:pt x="5841" y="1491243"/>
                      <a:pt x="0" y="1477142"/>
                      <a:pt x="0" y="1462439"/>
                    </a:cubicBezTo>
                    <a:lnTo>
                      <a:pt x="0" y="55438"/>
                    </a:lnTo>
                    <a:cubicBezTo>
                      <a:pt x="0" y="40735"/>
                      <a:pt x="5841" y="26634"/>
                      <a:pt x="16237" y="16237"/>
                    </a:cubicBezTo>
                    <a:cubicBezTo>
                      <a:pt x="26634" y="5841"/>
                      <a:pt x="40735" y="0"/>
                      <a:pt x="55438" y="0"/>
                    </a:cubicBezTo>
                    <a:close/>
                  </a:path>
                </a:pathLst>
              </a:custGeom>
              <a:gradFill rotWithShape="1">
                <a:gsLst>
                  <a:gs pos="0">
                    <a:srgbClr val="C4C2C0">
                      <a:alpha val="70000"/>
                    </a:srgbClr>
                  </a:gs>
                  <a:gs pos="100000">
                    <a:srgbClr val="FFFFFF">
                      <a:alpha val="70000"/>
                    </a:srgbClr>
                  </a:gs>
                </a:gsLst>
                <a:lin ang="0"/>
              </a:gradFill>
            </p:spPr>
          </p:sp>
          <p:sp>
            <p:nvSpPr>
              <p:cNvPr id="15" name="TextBox 15"/>
              <p:cNvSpPr txBox="1"/>
              <p:nvPr/>
            </p:nvSpPr>
            <p:spPr>
              <a:xfrm>
                <a:off x="0" y="-57150"/>
                <a:ext cx="812800" cy="869950"/>
              </a:xfrm>
              <a:prstGeom prst="rect">
                <a:avLst/>
              </a:prstGeom>
            </p:spPr>
            <p:txBody>
              <a:bodyPr lIns="50800" tIns="50800" rIns="50800" bIns="50800" rtlCol="0" anchor="ctr"/>
              <a:lstStyle/>
              <a:p>
                <a:pPr algn="ctr">
                  <a:lnSpc>
                    <a:spcPts val="2700"/>
                  </a:lnSpc>
                </a:pPr>
                <a:endParaRPr/>
              </a:p>
            </p:txBody>
          </p:sp>
        </p:grpSp>
        <p:sp>
          <p:nvSpPr>
            <p:cNvPr id="16" name="TextBox 16"/>
            <p:cNvSpPr txBox="1"/>
            <p:nvPr/>
          </p:nvSpPr>
          <p:spPr>
            <a:xfrm>
              <a:off x="578360" y="659383"/>
              <a:ext cx="8339439" cy="935565"/>
            </a:xfrm>
            <a:prstGeom prst="rect">
              <a:avLst/>
            </a:prstGeom>
          </p:spPr>
          <p:txBody>
            <a:bodyPr lIns="0" tIns="0" rIns="0" bIns="0" rtlCol="0" anchor="t">
              <a:spAutoFit/>
            </a:bodyPr>
            <a:lstStyle/>
            <a:p>
              <a:pPr algn="ctr">
                <a:lnSpc>
                  <a:spcPts val="5950"/>
                </a:lnSpc>
              </a:pPr>
              <a:r>
                <a:rPr lang="en-US" sz="4250">
                  <a:solidFill>
                    <a:srgbClr val="000000"/>
                  </a:solidFill>
                  <a:latin typeface="Libre Baskerville"/>
                </a:rPr>
                <a:t>Outside of Congress</a:t>
              </a:r>
            </a:p>
          </p:txBody>
        </p:sp>
        <p:sp>
          <p:nvSpPr>
            <p:cNvPr id="17" name="TextBox 17"/>
            <p:cNvSpPr txBox="1"/>
            <p:nvPr/>
          </p:nvSpPr>
          <p:spPr>
            <a:xfrm>
              <a:off x="1371017" y="3046862"/>
              <a:ext cx="6754125" cy="1893104"/>
            </a:xfrm>
            <a:prstGeom prst="rect">
              <a:avLst/>
            </a:prstGeom>
          </p:spPr>
          <p:txBody>
            <a:bodyPr lIns="0" tIns="0" rIns="0" bIns="0" rtlCol="0" anchor="t">
              <a:spAutoFit/>
            </a:bodyPr>
            <a:lstStyle/>
            <a:p>
              <a:pPr algn="ctr">
                <a:lnSpc>
                  <a:spcPts val="3869"/>
                </a:lnSpc>
              </a:pPr>
              <a:r>
                <a:rPr lang="en-US" sz="2650">
                  <a:solidFill>
                    <a:srgbClr val="000000"/>
                  </a:solidFill>
                  <a:latin typeface="Libre Baskerville"/>
                </a:rPr>
                <a:t>Recipients: different public bodies and institutions; citizens</a:t>
              </a:r>
            </a:p>
          </p:txBody>
        </p:sp>
        <p:sp>
          <p:nvSpPr>
            <p:cNvPr id="18" name="AutoShape 18"/>
            <p:cNvSpPr/>
            <p:nvPr/>
          </p:nvSpPr>
          <p:spPr>
            <a:xfrm>
              <a:off x="2186527" y="2327332"/>
              <a:ext cx="5123104" cy="0"/>
            </a:xfrm>
            <a:prstGeom prst="line">
              <a:avLst/>
            </a:prstGeom>
            <a:ln w="50800" cap="flat">
              <a:solidFill>
                <a:srgbClr val="000000"/>
              </a:solidFill>
              <a:prstDash val="solid"/>
              <a:headEnd type="none" w="sm" len="sm"/>
              <a:tailEnd type="none" w="sm" len="sm"/>
            </a:ln>
          </p:spPr>
        </p:sp>
      </p:grpSp>
      <p:sp>
        <p:nvSpPr>
          <p:cNvPr id="19" name="Freeform 19"/>
          <p:cNvSpPr/>
          <p:nvPr/>
        </p:nvSpPr>
        <p:spPr>
          <a:xfrm>
            <a:off x="15073113" y="176281"/>
            <a:ext cx="3061662" cy="1522182"/>
          </a:xfrm>
          <a:custGeom>
            <a:avLst/>
            <a:gdLst/>
            <a:ahLst/>
            <a:cxnLst/>
            <a:rect l="l" t="t" r="r" b="b"/>
            <a:pathLst>
              <a:path w="3061662" h="1522182">
                <a:moveTo>
                  <a:pt x="0" y="0"/>
                </a:moveTo>
                <a:lnTo>
                  <a:pt x="3061662" y="0"/>
                </a:lnTo>
                <a:lnTo>
                  <a:pt x="3061662" y="1522182"/>
                </a:lnTo>
                <a:lnTo>
                  <a:pt x="0" y="1522182"/>
                </a:lnTo>
                <a:lnTo>
                  <a:pt x="0" y="0"/>
                </a:lnTo>
                <a:close/>
              </a:path>
            </a:pathLst>
          </a:custGeom>
          <a:blipFill>
            <a:blip r:embed="rId3"/>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5000"/>
          </a:blip>
          <a:srcRect t="28912" b="28912"/>
          <a:stretch>
            <a:fillRect/>
          </a:stretch>
        </p:blipFill>
        <p:spPr>
          <a:xfrm>
            <a:off x="0" y="0"/>
            <a:ext cx="18288000" cy="10287000"/>
          </a:xfrm>
          <a:prstGeom prst="rect">
            <a:avLst/>
          </a:prstGeom>
        </p:spPr>
      </p:pic>
      <p:sp>
        <p:nvSpPr>
          <p:cNvPr id="3" name="TextBox 3"/>
          <p:cNvSpPr txBox="1"/>
          <p:nvPr/>
        </p:nvSpPr>
        <p:spPr>
          <a:xfrm>
            <a:off x="1028700" y="895350"/>
            <a:ext cx="8594781" cy="1152525"/>
          </a:xfrm>
          <a:prstGeom prst="rect">
            <a:avLst/>
          </a:prstGeom>
          <a:effectLst>
            <a:outerShdw blurRad="50800" dist="38100" dir="2700000" algn="tl" rotWithShape="0">
              <a:prstClr val="black">
                <a:alpha val="40000"/>
              </a:prstClr>
            </a:outerShdw>
          </a:effectLst>
        </p:spPr>
        <p:txBody>
          <a:bodyPr lIns="0" tIns="0" rIns="0" bIns="0" rtlCol="0" anchor="t">
            <a:spAutoFit/>
          </a:bodyPr>
          <a:lstStyle/>
          <a:p>
            <a:pPr algn="ctr">
              <a:lnSpc>
                <a:spcPts val="9450"/>
              </a:lnSpc>
            </a:pPr>
            <a:r>
              <a:rPr lang="en-US" sz="6750" dirty="0">
                <a:solidFill>
                  <a:srgbClr val="000000"/>
                </a:solidFill>
                <a:latin typeface="Belleza"/>
              </a:rPr>
              <a:t>One </a:t>
            </a:r>
            <a:r>
              <a:rPr lang="en-US" sz="6750" dirty="0" err="1">
                <a:solidFill>
                  <a:srgbClr val="000000"/>
                </a:solidFill>
                <a:latin typeface="Belleza"/>
              </a:rPr>
              <a:t>colour</a:t>
            </a:r>
            <a:r>
              <a:rPr lang="en-US" sz="6750" dirty="0">
                <a:solidFill>
                  <a:srgbClr val="000000"/>
                </a:solidFill>
                <a:latin typeface="Belleza"/>
              </a:rPr>
              <a:t>: green books</a:t>
            </a:r>
          </a:p>
        </p:txBody>
      </p:sp>
      <p:sp>
        <p:nvSpPr>
          <p:cNvPr id="4" name="Freeform 4"/>
          <p:cNvSpPr/>
          <p:nvPr/>
        </p:nvSpPr>
        <p:spPr>
          <a:xfrm rot="-778452">
            <a:off x="1468624" y="4568141"/>
            <a:ext cx="3657926" cy="4334867"/>
          </a:xfrm>
          <a:custGeom>
            <a:avLst/>
            <a:gdLst/>
            <a:ahLst/>
            <a:cxnLst/>
            <a:rect l="l" t="t" r="r" b="b"/>
            <a:pathLst>
              <a:path w="3657926" h="4334867">
                <a:moveTo>
                  <a:pt x="0" y="0"/>
                </a:moveTo>
                <a:lnTo>
                  <a:pt x="3657926" y="0"/>
                </a:lnTo>
                <a:lnTo>
                  <a:pt x="3657926" y="4334866"/>
                </a:lnTo>
                <a:lnTo>
                  <a:pt x="0" y="4334866"/>
                </a:lnTo>
                <a:lnTo>
                  <a:pt x="0" y="0"/>
                </a:lnTo>
                <a:close/>
              </a:path>
            </a:pathLst>
          </a:custGeom>
          <a:blipFill>
            <a:blip r:embed="rId3"/>
            <a:stretch>
              <a:fillRect/>
            </a:stretch>
          </a:blipFill>
        </p:spPr>
      </p:sp>
      <p:sp>
        <p:nvSpPr>
          <p:cNvPr id="5" name="Freeform 5"/>
          <p:cNvSpPr/>
          <p:nvPr/>
        </p:nvSpPr>
        <p:spPr>
          <a:xfrm>
            <a:off x="7577495" y="2742686"/>
            <a:ext cx="3394524" cy="4801628"/>
          </a:xfrm>
          <a:custGeom>
            <a:avLst/>
            <a:gdLst/>
            <a:ahLst/>
            <a:cxnLst/>
            <a:rect l="l" t="t" r="r" b="b"/>
            <a:pathLst>
              <a:path w="3394524" h="4801628">
                <a:moveTo>
                  <a:pt x="0" y="0"/>
                </a:moveTo>
                <a:lnTo>
                  <a:pt x="3394525" y="0"/>
                </a:lnTo>
                <a:lnTo>
                  <a:pt x="3394525" y="4801628"/>
                </a:lnTo>
                <a:lnTo>
                  <a:pt x="0" y="4801628"/>
                </a:lnTo>
                <a:lnTo>
                  <a:pt x="0" y="0"/>
                </a:lnTo>
                <a:close/>
              </a:path>
            </a:pathLst>
          </a:custGeom>
          <a:blipFill>
            <a:blip r:embed="rId4"/>
            <a:stretch>
              <a:fillRect/>
            </a:stretch>
          </a:blipFill>
        </p:spPr>
      </p:sp>
      <p:sp>
        <p:nvSpPr>
          <p:cNvPr id="6" name="Freeform 6"/>
          <p:cNvSpPr/>
          <p:nvPr/>
        </p:nvSpPr>
        <p:spPr>
          <a:xfrm rot="839723">
            <a:off x="13491927" y="4324328"/>
            <a:ext cx="3258486" cy="4608349"/>
          </a:xfrm>
          <a:custGeom>
            <a:avLst/>
            <a:gdLst/>
            <a:ahLst/>
            <a:cxnLst/>
            <a:rect l="l" t="t" r="r" b="b"/>
            <a:pathLst>
              <a:path w="3258486" h="4608349">
                <a:moveTo>
                  <a:pt x="0" y="0"/>
                </a:moveTo>
                <a:lnTo>
                  <a:pt x="3258486" y="0"/>
                </a:lnTo>
                <a:lnTo>
                  <a:pt x="3258486" y="4608349"/>
                </a:lnTo>
                <a:lnTo>
                  <a:pt x="0" y="4608349"/>
                </a:lnTo>
                <a:lnTo>
                  <a:pt x="0" y="0"/>
                </a:lnTo>
                <a:close/>
              </a:path>
            </a:pathLst>
          </a:custGeom>
          <a:blipFill>
            <a:blip r:embed="rId5"/>
            <a:stretch>
              <a:fillRect/>
            </a:stretch>
          </a:blipFill>
        </p:spPr>
      </p:sp>
      <p:sp>
        <p:nvSpPr>
          <p:cNvPr id="7" name="TextBox 7"/>
          <p:cNvSpPr txBox="1"/>
          <p:nvPr/>
        </p:nvSpPr>
        <p:spPr>
          <a:xfrm>
            <a:off x="14493946" y="1497543"/>
            <a:ext cx="3640829" cy="736540"/>
          </a:xfrm>
          <a:prstGeom prst="rect">
            <a:avLst/>
          </a:prstGeom>
        </p:spPr>
        <p:txBody>
          <a:bodyPr lIns="0" tIns="0" rIns="0" bIns="0" rtlCol="0" anchor="t">
            <a:spAutoFit/>
          </a:bodyPr>
          <a:lstStyle/>
          <a:p>
            <a:pPr algn="r">
              <a:lnSpc>
                <a:spcPts val="2978"/>
              </a:lnSpc>
            </a:pPr>
            <a:r>
              <a:rPr lang="en-US" sz="2127">
                <a:solidFill>
                  <a:srgbClr val="000000"/>
                </a:solidFill>
                <a:latin typeface="Belleza"/>
              </a:rPr>
              <a:t>Historical introduction</a:t>
            </a:r>
          </a:p>
          <a:p>
            <a:pPr algn="r">
              <a:lnSpc>
                <a:spcPts val="2978"/>
              </a:lnSpc>
            </a:pPr>
            <a:r>
              <a:rPr lang="en-US" sz="2127">
                <a:solidFill>
                  <a:srgbClr val="000000"/>
                </a:solidFill>
                <a:latin typeface="Belleza"/>
              </a:rPr>
              <a:t>Permanent features</a:t>
            </a:r>
          </a:p>
        </p:txBody>
      </p:sp>
      <p:sp>
        <p:nvSpPr>
          <p:cNvPr id="8" name="Freeform 8"/>
          <p:cNvSpPr/>
          <p:nvPr/>
        </p:nvSpPr>
        <p:spPr>
          <a:xfrm>
            <a:off x="15073113" y="176281"/>
            <a:ext cx="3061662" cy="1522182"/>
          </a:xfrm>
          <a:custGeom>
            <a:avLst/>
            <a:gdLst/>
            <a:ahLst/>
            <a:cxnLst/>
            <a:rect l="l" t="t" r="r" b="b"/>
            <a:pathLst>
              <a:path w="3061662" h="1522182">
                <a:moveTo>
                  <a:pt x="0" y="0"/>
                </a:moveTo>
                <a:lnTo>
                  <a:pt x="3061662" y="0"/>
                </a:lnTo>
                <a:lnTo>
                  <a:pt x="3061662" y="1522182"/>
                </a:lnTo>
                <a:lnTo>
                  <a:pt x="0" y="1522182"/>
                </a:lnTo>
                <a:lnTo>
                  <a:pt x="0" y="0"/>
                </a:lnTo>
                <a:close/>
              </a:path>
            </a:pathLst>
          </a:custGeom>
          <a:blipFill>
            <a:blip r:embed="rId6"/>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5000"/>
          </a:blip>
          <a:srcRect t="28912" b="28912"/>
          <a:stretch>
            <a:fillRect/>
          </a:stretch>
        </p:blipFill>
        <p:spPr>
          <a:xfrm>
            <a:off x="0" y="0"/>
            <a:ext cx="18288000" cy="10287000"/>
          </a:xfrm>
          <a:prstGeom prst="rect">
            <a:avLst/>
          </a:prstGeom>
        </p:spPr>
      </p:pic>
      <p:sp>
        <p:nvSpPr>
          <p:cNvPr id="3" name="TextBox 3"/>
          <p:cNvSpPr txBox="1"/>
          <p:nvPr/>
        </p:nvSpPr>
        <p:spPr>
          <a:xfrm>
            <a:off x="1028700" y="895350"/>
            <a:ext cx="10966669" cy="1152525"/>
          </a:xfrm>
          <a:prstGeom prst="rect">
            <a:avLst/>
          </a:prstGeom>
          <a:effectLst>
            <a:outerShdw blurRad="50800" dist="38100" dir="2700000" algn="tl" rotWithShape="0">
              <a:prstClr val="black">
                <a:alpha val="40000"/>
              </a:prstClr>
            </a:outerShdw>
          </a:effectLst>
        </p:spPr>
        <p:txBody>
          <a:bodyPr lIns="0" tIns="0" rIns="0" bIns="0" rtlCol="0" anchor="t">
            <a:spAutoFit/>
          </a:bodyPr>
          <a:lstStyle/>
          <a:p>
            <a:pPr algn="ctr">
              <a:lnSpc>
                <a:spcPts val="9450"/>
              </a:lnSpc>
            </a:pPr>
            <a:r>
              <a:rPr lang="en-US" sz="6750" dirty="0">
                <a:solidFill>
                  <a:srgbClr val="000000"/>
                </a:solidFill>
                <a:latin typeface="Belleza"/>
              </a:rPr>
              <a:t>Changes in content and edition</a:t>
            </a:r>
          </a:p>
        </p:txBody>
      </p:sp>
      <p:grpSp>
        <p:nvGrpSpPr>
          <p:cNvPr id="4" name="Group 4"/>
          <p:cNvGrpSpPr/>
          <p:nvPr/>
        </p:nvGrpSpPr>
        <p:grpSpPr>
          <a:xfrm>
            <a:off x="1386732" y="3390401"/>
            <a:ext cx="15514536" cy="5684167"/>
            <a:chOff x="0" y="0"/>
            <a:chExt cx="20686048" cy="7578890"/>
          </a:xfrm>
        </p:grpSpPr>
        <p:sp>
          <p:nvSpPr>
            <p:cNvPr id="5" name="Freeform 5">
              <a:hlinkClick r:id="rId3" tooltip="https://intranet.congreso.es/intranet/docum/ddocum/dossieres/sleg/legislatura_12/spl_20/dosier_sl_20_propiedad_intelectual_intranet.pdf"/>
            </p:cNvPr>
            <p:cNvSpPr/>
            <p:nvPr/>
          </p:nvSpPr>
          <p:spPr>
            <a:xfrm>
              <a:off x="0" y="0"/>
              <a:ext cx="5358527" cy="7578890"/>
            </a:xfrm>
            <a:custGeom>
              <a:avLst/>
              <a:gdLst/>
              <a:ahLst/>
              <a:cxnLst/>
              <a:rect l="l" t="t" r="r" b="b"/>
              <a:pathLst>
                <a:path w="5358527" h="7578890">
                  <a:moveTo>
                    <a:pt x="0" y="0"/>
                  </a:moveTo>
                  <a:lnTo>
                    <a:pt x="5358527" y="0"/>
                  </a:lnTo>
                  <a:lnTo>
                    <a:pt x="5358527" y="7578890"/>
                  </a:lnTo>
                  <a:lnTo>
                    <a:pt x="0" y="7578890"/>
                  </a:lnTo>
                  <a:lnTo>
                    <a:pt x="0" y="0"/>
                  </a:lnTo>
                  <a:close/>
                </a:path>
              </a:pathLst>
            </a:custGeom>
            <a:blipFill>
              <a:blip r:embed="rId4"/>
              <a:stretch>
                <a:fillRect/>
              </a:stretch>
            </a:blipFill>
          </p:spPr>
        </p:sp>
        <p:grpSp>
          <p:nvGrpSpPr>
            <p:cNvPr id="6" name="Group 6"/>
            <p:cNvGrpSpPr/>
            <p:nvPr/>
          </p:nvGrpSpPr>
          <p:grpSpPr>
            <a:xfrm>
              <a:off x="7459728" y="862652"/>
              <a:ext cx="5814482" cy="4909620"/>
              <a:chOff x="0" y="0"/>
              <a:chExt cx="1307430" cy="1103965"/>
            </a:xfrm>
          </p:grpSpPr>
          <p:sp>
            <p:nvSpPr>
              <p:cNvPr id="7" name="Freeform 7"/>
              <p:cNvSpPr/>
              <p:nvPr/>
            </p:nvSpPr>
            <p:spPr>
              <a:xfrm>
                <a:off x="0" y="0"/>
                <a:ext cx="1307430" cy="1103965"/>
              </a:xfrm>
              <a:custGeom>
                <a:avLst/>
                <a:gdLst/>
                <a:ahLst/>
                <a:cxnLst/>
                <a:rect l="l" t="t" r="r" b="b"/>
                <a:pathLst>
                  <a:path w="1307430" h="1103965">
                    <a:moveTo>
                      <a:pt x="81479" y="0"/>
                    </a:moveTo>
                    <a:lnTo>
                      <a:pt x="1225952" y="0"/>
                    </a:lnTo>
                    <a:cubicBezTo>
                      <a:pt x="1270951" y="0"/>
                      <a:pt x="1307430" y="36479"/>
                      <a:pt x="1307430" y="81479"/>
                    </a:cubicBezTo>
                    <a:lnTo>
                      <a:pt x="1307430" y="1022487"/>
                    </a:lnTo>
                    <a:cubicBezTo>
                      <a:pt x="1307430" y="1067486"/>
                      <a:pt x="1270951" y="1103965"/>
                      <a:pt x="1225952" y="1103965"/>
                    </a:cubicBezTo>
                    <a:lnTo>
                      <a:pt x="81479" y="1103965"/>
                    </a:lnTo>
                    <a:cubicBezTo>
                      <a:pt x="36479" y="1103965"/>
                      <a:pt x="0" y="1067486"/>
                      <a:pt x="0" y="1022487"/>
                    </a:cubicBezTo>
                    <a:lnTo>
                      <a:pt x="0" y="81479"/>
                    </a:lnTo>
                    <a:cubicBezTo>
                      <a:pt x="0" y="36479"/>
                      <a:pt x="36479" y="0"/>
                      <a:pt x="81479" y="0"/>
                    </a:cubicBezTo>
                    <a:close/>
                  </a:path>
                </a:pathLst>
              </a:custGeom>
              <a:gradFill rotWithShape="1">
                <a:gsLst>
                  <a:gs pos="0">
                    <a:srgbClr val="C4C2C0">
                      <a:alpha val="70000"/>
                    </a:srgbClr>
                  </a:gs>
                  <a:gs pos="100000">
                    <a:srgbClr val="FFFFFF">
                      <a:alpha val="70000"/>
                    </a:srgbClr>
                  </a:gs>
                </a:gsLst>
                <a:lin ang="0"/>
              </a:gradFill>
            </p:spPr>
          </p:sp>
          <p:sp>
            <p:nvSpPr>
              <p:cNvPr id="8" name="TextBox 8"/>
              <p:cNvSpPr txBox="1"/>
              <p:nvPr/>
            </p:nvSpPr>
            <p:spPr>
              <a:xfrm>
                <a:off x="0" y="-57150"/>
                <a:ext cx="812800" cy="869950"/>
              </a:xfrm>
              <a:prstGeom prst="rect">
                <a:avLst/>
              </a:prstGeom>
            </p:spPr>
            <p:txBody>
              <a:bodyPr lIns="49590" tIns="49590" rIns="49590" bIns="49590" rtlCol="0" anchor="ctr"/>
              <a:lstStyle/>
              <a:p>
                <a:pPr algn="ctr">
                  <a:lnSpc>
                    <a:spcPts val="2700"/>
                  </a:lnSpc>
                </a:pPr>
                <a:endParaRPr/>
              </a:p>
            </p:txBody>
          </p:sp>
        </p:grpSp>
        <p:sp>
          <p:nvSpPr>
            <p:cNvPr id="9" name="TextBox 9"/>
            <p:cNvSpPr txBox="1"/>
            <p:nvPr/>
          </p:nvSpPr>
          <p:spPr>
            <a:xfrm>
              <a:off x="7353756" y="1244300"/>
              <a:ext cx="5979864" cy="1197488"/>
            </a:xfrm>
            <a:prstGeom prst="rect">
              <a:avLst/>
            </a:prstGeom>
          </p:spPr>
          <p:txBody>
            <a:bodyPr lIns="0" tIns="0" rIns="0" bIns="0" rtlCol="0" anchor="t">
              <a:spAutoFit/>
            </a:bodyPr>
            <a:lstStyle/>
            <a:p>
              <a:pPr algn="ctr">
                <a:lnSpc>
                  <a:spcPts val="3664"/>
                </a:lnSpc>
              </a:pPr>
              <a:r>
                <a:rPr lang="en-US" sz="2617">
                  <a:solidFill>
                    <a:srgbClr val="000000"/>
                  </a:solidFill>
                  <a:latin typeface="Libre Baskerville"/>
                </a:rPr>
                <a:t>A new template </a:t>
              </a:r>
            </a:p>
            <a:p>
              <a:pPr algn="ctr">
                <a:lnSpc>
                  <a:spcPts val="3664"/>
                </a:lnSpc>
              </a:pPr>
              <a:r>
                <a:rPr lang="en-US" sz="2617">
                  <a:solidFill>
                    <a:srgbClr val="000000"/>
                  </a:solidFill>
                  <a:latin typeface="Libre Baskerville"/>
                </a:rPr>
                <a:t>and format</a:t>
              </a:r>
            </a:p>
          </p:txBody>
        </p:sp>
        <p:sp>
          <p:nvSpPr>
            <p:cNvPr id="10" name="TextBox 10"/>
            <p:cNvSpPr txBox="1"/>
            <p:nvPr/>
          </p:nvSpPr>
          <p:spPr>
            <a:xfrm>
              <a:off x="7400317" y="3579025"/>
              <a:ext cx="5933303" cy="1083104"/>
            </a:xfrm>
            <a:prstGeom prst="rect">
              <a:avLst/>
            </a:prstGeom>
          </p:spPr>
          <p:txBody>
            <a:bodyPr lIns="0" tIns="0" rIns="0" bIns="0" rtlCol="0" anchor="t">
              <a:spAutoFit/>
            </a:bodyPr>
            <a:lstStyle/>
            <a:p>
              <a:pPr algn="ctr">
                <a:lnSpc>
                  <a:spcPts val="3398"/>
                </a:lnSpc>
              </a:pPr>
              <a:r>
                <a:rPr lang="en-US" sz="2327">
                  <a:solidFill>
                    <a:srgbClr val="000000"/>
                  </a:solidFill>
                  <a:latin typeface="Libre Baskerville"/>
                </a:rPr>
                <a:t>Adopted in the 10th term</a:t>
              </a:r>
            </a:p>
            <a:p>
              <a:pPr algn="ctr">
                <a:lnSpc>
                  <a:spcPts val="3398"/>
                </a:lnSpc>
              </a:pPr>
              <a:r>
                <a:rPr lang="en-US" sz="2327">
                  <a:solidFill>
                    <a:srgbClr val="000000"/>
                  </a:solidFill>
                  <a:latin typeface="Libre Baskerville"/>
                </a:rPr>
                <a:t>(2011-2016)</a:t>
              </a:r>
            </a:p>
          </p:txBody>
        </p:sp>
        <p:sp>
          <p:nvSpPr>
            <p:cNvPr id="11" name="AutoShape 11"/>
            <p:cNvSpPr/>
            <p:nvPr/>
          </p:nvSpPr>
          <p:spPr>
            <a:xfrm>
              <a:off x="8093439" y="3294605"/>
              <a:ext cx="4500499" cy="0"/>
            </a:xfrm>
            <a:prstGeom prst="line">
              <a:avLst/>
            </a:prstGeom>
            <a:ln w="45715" cap="flat">
              <a:solidFill>
                <a:srgbClr val="000000"/>
              </a:solidFill>
              <a:prstDash val="solid"/>
              <a:headEnd type="none" w="sm" len="sm"/>
              <a:tailEnd type="none" w="sm" len="sm"/>
            </a:ln>
          </p:spPr>
        </p:sp>
        <p:sp>
          <p:nvSpPr>
            <p:cNvPr id="12" name="Freeform 12">
              <a:hlinkClick r:id="rId5" tooltip="https://intranet.congreso.es/intranet/docum/ddocum/dossieres/sleg/legislatura_12/spl_20/dosier_sl_20_propiedad_intelectual_intranet.pdf"/>
            </p:cNvPr>
            <p:cNvSpPr/>
            <p:nvPr/>
          </p:nvSpPr>
          <p:spPr>
            <a:xfrm>
              <a:off x="15327520" y="0"/>
              <a:ext cx="5358527" cy="7578890"/>
            </a:xfrm>
            <a:custGeom>
              <a:avLst/>
              <a:gdLst/>
              <a:ahLst/>
              <a:cxnLst/>
              <a:rect l="l" t="t" r="r" b="b"/>
              <a:pathLst>
                <a:path w="5358527" h="7578890">
                  <a:moveTo>
                    <a:pt x="0" y="0"/>
                  </a:moveTo>
                  <a:lnTo>
                    <a:pt x="5358528" y="0"/>
                  </a:lnTo>
                  <a:lnTo>
                    <a:pt x="5358528" y="7578890"/>
                  </a:lnTo>
                  <a:lnTo>
                    <a:pt x="0" y="7578890"/>
                  </a:lnTo>
                  <a:lnTo>
                    <a:pt x="0" y="0"/>
                  </a:lnTo>
                  <a:close/>
                </a:path>
              </a:pathLst>
            </a:custGeom>
            <a:blipFill>
              <a:blip r:embed="rId6"/>
              <a:stretch>
                <a:fillRect/>
              </a:stretch>
            </a:blipFill>
          </p:spPr>
        </p:sp>
      </p:grpSp>
      <p:sp>
        <p:nvSpPr>
          <p:cNvPr id="13" name="Freeform 13"/>
          <p:cNvSpPr/>
          <p:nvPr/>
        </p:nvSpPr>
        <p:spPr>
          <a:xfrm>
            <a:off x="15073113" y="176281"/>
            <a:ext cx="3061662" cy="1522182"/>
          </a:xfrm>
          <a:custGeom>
            <a:avLst/>
            <a:gdLst/>
            <a:ahLst/>
            <a:cxnLst/>
            <a:rect l="l" t="t" r="r" b="b"/>
            <a:pathLst>
              <a:path w="3061662" h="1522182">
                <a:moveTo>
                  <a:pt x="0" y="0"/>
                </a:moveTo>
                <a:lnTo>
                  <a:pt x="3061662" y="0"/>
                </a:lnTo>
                <a:lnTo>
                  <a:pt x="3061662" y="1522182"/>
                </a:lnTo>
                <a:lnTo>
                  <a:pt x="0" y="1522182"/>
                </a:lnTo>
                <a:lnTo>
                  <a:pt x="0" y="0"/>
                </a:lnTo>
                <a:close/>
              </a:path>
            </a:pathLst>
          </a:custGeom>
          <a:blipFill>
            <a:blip r:embed="rId7"/>
            <a:stretch>
              <a:fillRect/>
            </a:stretch>
          </a:blipFill>
        </p:spPr>
      </p:sp>
      <p:sp>
        <p:nvSpPr>
          <p:cNvPr id="14" name="TextBox 14"/>
          <p:cNvSpPr txBox="1"/>
          <p:nvPr/>
        </p:nvSpPr>
        <p:spPr>
          <a:xfrm>
            <a:off x="14493946" y="1489185"/>
            <a:ext cx="3640829" cy="736540"/>
          </a:xfrm>
          <a:prstGeom prst="rect">
            <a:avLst/>
          </a:prstGeom>
        </p:spPr>
        <p:txBody>
          <a:bodyPr lIns="0" tIns="0" rIns="0" bIns="0" rtlCol="0" anchor="t">
            <a:spAutoFit/>
          </a:bodyPr>
          <a:lstStyle/>
          <a:p>
            <a:pPr algn="r">
              <a:lnSpc>
                <a:spcPts val="2978"/>
              </a:lnSpc>
            </a:pPr>
            <a:r>
              <a:rPr lang="en-US" sz="2127">
                <a:solidFill>
                  <a:srgbClr val="000000"/>
                </a:solidFill>
                <a:latin typeface="Belleza"/>
              </a:rPr>
              <a:t>Historical introduction</a:t>
            </a:r>
          </a:p>
          <a:p>
            <a:pPr algn="r">
              <a:lnSpc>
                <a:spcPts val="2978"/>
              </a:lnSpc>
            </a:pPr>
            <a:r>
              <a:rPr lang="en-US" sz="2127">
                <a:solidFill>
                  <a:srgbClr val="000000"/>
                </a:solidFill>
                <a:latin typeface="Belleza"/>
              </a:rPr>
              <a:t>Principal variations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45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5000"/>
          </a:blip>
          <a:srcRect t="28912" b="28912"/>
          <a:stretch>
            <a:fillRect/>
          </a:stretch>
        </p:blipFill>
        <p:spPr>
          <a:xfrm>
            <a:off x="0" y="0"/>
            <a:ext cx="18288000" cy="10287000"/>
          </a:xfrm>
          <a:prstGeom prst="rect">
            <a:avLst/>
          </a:prstGeom>
        </p:spPr>
      </p:pic>
      <p:sp>
        <p:nvSpPr>
          <p:cNvPr id="3" name="TextBox 3"/>
          <p:cNvSpPr txBox="1"/>
          <p:nvPr/>
        </p:nvSpPr>
        <p:spPr>
          <a:xfrm>
            <a:off x="1028700" y="895350"/>
            <a:ext cx="11013642" cy="1152525"/>
          </a:xfrm>
          <a:prstGeom prst="rect">
            <a:avLst/>
          </a:prstGeom>
          <a:effectLst>
            <a:outerShdw blurRad="50800" dist="38100" dir="2700000" algn="tl" rotWithShape="0">
              <a:prstClr val="black">
                <a:alpha val="40000"/>
              </a:prstClr>
            </a:outerShdw>
          </a:effectLst>
        </p:spPr>
        <p:txBody>
          <a:bodyPr lIns="0" tIns="0" rIns="0" bIns="0" rtlCol="0" anchor="t">
            <a:spAutoFit/>
          </a:bodyPr>
          <a:lstStyle/>
          <a:p>
            <a:pPr algn="ctr">
              <a:lnSpc>
                <a:spcPts val="9450"/>
              </a:lnSpc>
            </a:pPr>
            <a:r>
              <a:rPr lang="en-US" sz="6750" dirty="0">
                <a:solidFill>
                  <a:srgbClr val="000000"/>
                </a:solidFill>
                <a:latin typeface="Belleza"/>
              </a:rPr>
              <a:t>Changes in content and edition</a:t>
            </a:r>
          </a:p>
        </p:txBody>
      </p:sp>
      <p:grpSp>
        <p:nvGrpSpPr>
          <p:cNvPr id="4" name="Group 4"/>
          <p:cNvGrpSpPr/>
          <p:nvPr/>
        </p:nvGrpSpPr>
        <p:grpSpPr>
          <a:xfrm>
            <a:off x="1257896" y="2650981"/>
            <a:ext cx="4609823" cy="2678644"/>
            <a:chOff x="0" y="0"/>
            <a:chExt cx="6146431" cy="3571525"/>
          </a:xfrm>
        </p:grpSpPr>
        <p:grpSp>
          <p:nvGrpSpPr>
            <p:cNvPr id="5" name="Group 5"/>
            <p:cNvGrpSpPr/>
            <p:nvPr/>
          </p:nvGrpSpPr>
          <p:grpSpPr>
            <a:xfrm>
              <a:off x="108924" y="0"/>
              <a:ext cx="5976441" cy="3571525"/>
              <a:chOff x="0" y="0"/>
              <a:chExt cx="1307430" cy="781321"/>
            </a:xfrm>
          </p:grpSpPr>
          <p:sp>
            <p:nvSpPr>
              <p:cNvPr id="6" name="Freeform 6"/>
              <p:cNvSpPr/>
              <p:nvPr/>
            </p:nvSpPr>
            <p:spPr>
              <a:xfrm>
                <a:off x="0" y="0"/>
                <a:ext cx="1307430" cy="781321"/>
              </a:xfrm>
              <a:custGeom>
                <a:avLst/>
                <a:gdLst/>
                <a:ahLst/>
                <a:cxnLst/>
                <a:rect l="l" t="t" r="r" b="b"/>
                <a:pathLst>
                  <a:path w="1307430" h="781321">
                    <a:moveTo>
                      <a:pt x="81479" y="0"/>
                    </a:moveTo>
                    <a:lnTo>
                      <a:pt x="1225952" y="0"/>
                    </a:lnTo>
                    <a:cubicBezTo>
                      <a:pt x="1270951" y="0"/>
                      <a:pt x="1307430" y="36479"/>
                      <a:pt x="1307430" y="81479"/>
                    </a:cubicBezTo>
                    <a:lnTo>
                      <a:pt x="1307430" y="699842"/>
                    </a:lnTo>
                    <a:cubicBezTo>
                      <a:pt x="1307430" y="744842"/>
                      <a:pt x="1270951" y="781321"/>
                      <a:pt x="1225952" y="781321"/>
                    </a:cubicBezTo>
                    <a:lnTo>
                      <a:pt x="81479" y="781321"/>
                    </a:lnTo>
                    <a:cubicBezTo>
                      <a:pt x="36479" y="781321"/>
                      <a:pt x="0" y="744842"/>
                      <a:pt x="0" y="699842"/>
                    </a:cubicBezTo>
                    <a:lnTo>
                      <a:pt x="0" y="81479"/>
                    </a:lnTo>
                    <a:cubicBezTo>
                      <a:pt x="0" y="36479"/>
                      <a:pt x="36479" y="0"/>
                      <a:pt x="81479" y="0"/>
                    </a:cubicBezTo>
                    <a:close/>
                  </a:path>
                </a:pathLst>
              </a:custGeom>
              <a:gradFill rotWithShape="1">
                <a:gsLst>
                  <a:gs pos="0">
                    <a:srgbClr val="C4C2C0">
                      <a:alpha val="70000"/>
                    </a:srgbClr>
                  </a:gs>
                  <a:gs pos="100000">
                    <a:srgbClr val="FFFFFF">
                      <a:alpha val="70000"/>
                    </a:srgbClr>
                  </a:gs>
                </a:gsLst>
                <a:lin ang="0"/>
              </a:gradFill>
            </p:spPr>
          </p:sp>
          <p:sp>
            <p:nvSpPr>
              <p:cNvPr id="7" name="TextBox 7"/>
              <p:cNvSpPr txBox="1"/>
              <p:nvPr/>
            </p:nvSpPr>
            <p:spPr>
              <a:xfrm>
                <a:off x="0" y="-57150"/>
                <a:ext cx="812800" cy="869950"/>
              </a:xfrm>
              <a:prstGeom prst="rect">
                <a:avLst/>
              </a:prstGeom>
            </p:spPr>
            <p:txBody>
              <a:bodyPr lIns="49590" tIns="49590" rIns="49590" bIns="49590" rtlCol="0" anchor="ctr"/>
              <a:lstStyle/>
              <a:p>
                <a:pPr algn="ctr">
                  <a:lnSpc>
                    <a:spcPts val="2700"/>
                  </a:lnSpc>
                </a:pPr>
                <a:endParaRPr/>
              </a:p>
            </p:txBody>
          </p:sp>
        </p:grpSp>
        <p:sp>
          <p:nvSpPr>
            <p:cNvPr id="8" name="TextBox 8"/>
            <p:cNvSpPr txBox="1"/>
            <p:nvPr/>
          </p:nvSpPr>
          <p:spPr>
            <a:xfrm>
              <a:off x="0" y="393605"/>
              <a:ext cx="6146431" cy="593017"/>
            </a:xfrm>
            <a:prstGeom prst="rect">
              <a:avLst/>
            </a:prstGeom>
          </p:spPr>
          <p:txBody>
            <a:bodyPr lIns="0" tIns="0" rIns="0" bIns="0" rtlCol="0" anchor="t">
              <a:spAutoFit/>
            </a:bodyPr>
            <a:lstStyle/>
            <a:p>
              <a:pPr algn="ctr">
                <a:lnSpc>
                  <a:spcPts val="3766"/>
                </a:lnSpc>
              </a:pPr>
              <a:r>
                <a:rPr lang="en-US" sz="2690">
                  <a:solidFill>
                    <a:srgbClr val="000000"/>
                  </a:solidFill>
                  <a:latin typeface="Libre Baskerville"/>
                </a:rPr>
                <a:t>New presentations</a:t>
              </a:r>
            </a:p>
          </p:txBody>
        </p:sp>
        <p:sp>
          <p:nvSpPr>
            <p:cNvPr id="9" name="TextBox 9"/>
            <p:cNvSpPr txBox="1"/>
            <p:nvPr/>
          </p:nvSpPr>
          <p:spPr>
            <a:xfrm>
              <a:off x="47858" y="1713481"/>
              <a:ext cx="6098572" cy="1111947"/>
            </a:xfrm>
            <a:prstGeom prst="rect">
              <a:avLst/>
            </a:prstGeom>
          </p:spPr>
          <p:txBody>
            <a:bodyPr lIns="0" tIns="0" rIns="0" bIns="0" rtlCol="0" anchor="t">
              <a:spAutoFit/>
            </a:bodyPr>
            <a:lstStyle/>
            <a:p>
              <a:pPr algn="ctr">
                <a:lnSpc>
                  <a:spcPts val="3493"/>
                </a:lnSpc>
              </a:pPr>
              <a:r>
                <a:rPr lang="en-US" sz="2392">
                  <a:solidFill>
                    <a:srgbClr val="000000"/>
                  </a:solidFill>
                  <a:latin typeface="Libre Baskerville"/>
                </a:rPr>
                <a:t>Adopted in the 10th term</a:t>
              </a:r>
            </a:p>
            <a:p>
              <a:pPr algn="ctr">
                <a:lnSpc>
                  <a:spcPts val="3493"/>
                </a:lnSpc>
              </a:pPr>
              <a:r>
                <a:rPr lang="en-US" sz="2392">
                  <a:solidFill>
                    <a:srgbClr val="000000"/>
                  </a:solidFill>
                  <a:latin typeface="Libre Baskerville"/>
                </a:rPr>
                <a:t>(2011-2016)</a:t>
              </a:r>
            </a:p>
          </p:txBody>
        </p:sp>
        <p:sp>
          <p:nvSpPr>
            <p:cNvPr id="10" name="AutoShape 10"/>
            <p:cNvSpPr/>
            <p:nvPr/>
          </p:nvSpPr>
          <p:spPr>
            <a:xfrm>
              <a:off x="784216" y="1373449"/>
              <a:ext cx="4625858" cy="0"/>
            </a:xfrm>
            <a:prstGeom prst="line">
              <a:avLst/>
            </a:prstGeom>
            <a:ln w="46989" cap="flat">
              <a:solidFill>
                <a:srgbClr val="000000"/>
              </a:solidFill>
              <a:prstDash val="solid"/>
              <a:headEnd type="none" w="sm" len="sm"/>
              <a:tailEnd type="none" w="sm" len="sm"/>
            </a:ln>
          </p:spPr>
        </p:sp>
      </p:grpSp>
      <p:grpSp>
        <p:nvGrpSpPr>
          <p:cNvPr id="11" name="Group 11"/>
          <p:cNvGrpSpPr/>
          <p:nvPr/>
        </p:nvGrpSpPr>
        <p:grpSpPr>
          <a:xfrm>
            <a:off x="770411" y="5859205"/>
            <a:ext cx="5584792" cy="3867087"/>
            <a:chOff x="0" y="0"/>
            <a:chExt cx="1554445" cy="1076347"/>
          </a:xfrm>
        </p:grpSpPr>
        <p:sp>
          <p:nvSpPr>
            <p:cNvPr id="12" name="Freeform 12"/>
            <p:cNvSpPr/>
            <p:nvPr/>
          </p:nvSpPr>
          <p:spPr>
            <a:xfrm>
              <a:off x="0" y="0"/>
              <a:ext cx="1554445" cy="1076347"/>
            </a:xfrm>
            <a:custGeom>
              <a:avLst/>
              <a:gdLst/>
              <a:ahLst/>
              <a:cxnLst/>
              <a:rect l="l" t="t" r="r" b="b"/>
              <a:pathLst>
                <a:path w="1554445" h="1076347">
                  <a:moveTo>
                    <a:pt x="70699" y="0"/>
                  </a:moveTo>
                  <a:lnTo>
                    <a:pt x="1483746" y="0"/>
                  </a:lnTo>
                  <a:cubicBezTo>
                    <a:pt x="1522792" y="0"/>
                    <a:pt x="1554445" y="31653"/>
                    <a:pt x="1554445" y="70699"/>
                  </a:cubicBezTo>
                  <a:lnTo>
                    <a:pt x="1554445" y="1005648"/>
                  </a:lnTo>
                  <a:cubicBezTo>
                    <a:pt x="1554445" y="1024399"/>
                    <a:pt x="1546996" y="1042381"/>
                    <a:pt x="1533738" y="1055640"/>
                  </a:cubicBezTo>
                  <a:cubicBezTo>
                    <a:pt x="1520479" y="1068898"/>
                    <a:pt x="1502497" y="1076347"/>
                    <a:pt x="1483746" y="1076347"/>
                  </a:cubicBezTo>
                  <a:lnTo>
                    <a:pt x="70699" y="1076347"/>
                  </a:lnTo>
                  <a:cubicBezTo>
                    <a:pt x="51948" y="1076347"/>
                    <a:pt x="33966" y="1068898"/>
                    <a:pt x="20707" y="1055640"/>
                  </a:cubicBezTo>
                  <a:cubicBezTo>
                    <a:pt x="7449" y="1042381"/>
                    <a:pt x="0" y="1024399"/>
                    <a:pt x="0" y="1005648"/>
                  </a:cubicBezTo>
                  <a:lnTo>
                    <a:pt x="0" y="70699"/>
                  </a:lnTo>
                  <a:cubicBezTo>
                    <a:pt x="0" y="51948"/>
                    <a:pt x="7449" y="33966"/>
                    <a:pt x="20707" y="20707"/>
                  </a:cubicBezTo>
                  <a:cubicBezTo>
                    <a:pt x="33966" y="7449"/>
                    <a:pt x="51948" y="0"/>
                    <a:pt x="70699" y="0"/>
                  </a:cubicBezTo>
                  <a:close/>
                </a:path>
              </a:pathLst>
            </a:custGeom>
            <a:gradFill rotWithShape="1">
              <a:gsLst>
                <a:gs pos="0">
                  <a:srgbClr val="C4C2C0">
                    <a:alpha val="70000"/>
                  </a:srgbClr>
                </a:gs>
                <a:gs pos="100000">
                  <a:srgbClr val="FFFFFF">
                    <a:alpha val="70000"/>
                  </a:srgbClr>
                </a:gs>
              </a:gsLst>
              <a:lin ang="0"/>
            </a:gradFill>
          </p:spPr>
        </p:sp>
        <p:sp>
          <p:nvSpPr>
            <p:cNvPr id="13" name="TextBox 13"/>
            <p:cNvSpPr txBox="1"/>
            <p:nvPr/>
          </p:nvSpPr>
          <p:spPr>
            <a:xfrm>
              <a:off x="0" y="-57150"/>
              <a:ext cx="812800" cy="869950"/>
            </a:xfrm>
            <a:prstGeom prst="rect">
              <a:avLst/>
            </a:prstGeom>
          </p:spPr>
          <p:txBody>
            <a:bodyPr lIns="49590" tIns="49590" rIns="49590" bIns="49590" rtlCol="0" anchor="ctr"/>
            <a:lstStyle/>
            <a:p>
              <a:pPr algn="ctr">
                <a:lnSpc>
                  <a:spcPts val="2700"/>
                </a:lnSpc>
              </a:pPr>
              <a:endParaRPr/>
            </a:p>
          </p:txBody>
        </p:sp>
      </p:grpSp>
      <p:sp>
        <p:nvSpPr>
          <p:cNvPr id="14" name="TextBox 14"/>
          <p:cNvSpPr txBox="1"/>
          <p:nvPr/>
        </p:nvSpPr>
        <p:spPr>
          <a:xfrm>
            <a:off x="1028700" y="6148850"/>
            <a:ext cx="4830927" cy="986085"/>
          </a:xfrm>
          <a:prstGeom prst="rect">
            <a:avLst/>
          </a:prstGeom>
        </p:spPr>
        <p:txBody>
          <a:bodyPr lIns="0" tIns="0" rIns="0" bIns="0" rtlCol="0" anchor="t">
            <a:spAutoFit/>
          </a:bodyPr>
          <a:lstStyle/>
          <a:p>
            <a:pPr algn="ctr">
              <a:lnSpc>
                <a:spcPts val="3946"/>
              </a:lnSpc>
            </a:pPr>
            <a:r>
              <a:rPr lang="en-US" sz="2819">
                <a:solidFill>
                  <a:srgbClr val="000000"/>
                </a:solidFill>
                <a:latin typeface="Libre Baskerville"/>
              </a:rPr>
              <a:t>Brief explanations and commentaries of:</a:t>
            </a:r>
          </a:p>
        </p:txBody>
      </p:sp>
      <p:sp>
        <p:nvSpPr>
          <p:cNvPr id="15" name="TextBox 15"/>
          <p:cNvSpPr txBox="1"/>
          <p:nvPr/>
        </p:nvSpPr>
        <p:spPr>
          <a:xfrm>
            <a:off x="1548969" y="7293884"/>
            <a:ext cx="3943193" cy="2251591"/>
          </a:xfrm>
          <a:prstGeom prst="rect">
            <a:avLst/>
          </a:prstGeom>
        </p:spPr>
        <p:txBody>
          <a:bodyPr lIns="0" tIns="0" rIns="0" bIns="0" rtlCol="0" anchor="t">
            <a:spAutoFit/>
          </a:bodyPr>
          <a:lstStyle/>
          <a:p>
            <a:pPr marL="455024" lvl="1" indent="-227512">
              <a:lnSpc>
                <a:spcPts val="3625"/>
              </a:lnSpc>
              <a:buFont typeface="Arial"/>
              <a:buChar char="•"/>
            </a:pPr>
            <a:r>
              <a:rPr lang="en-US" sz="2107">
                <a:solidFill>
                  <a:srgbClr val="000000"/>
                </a:solidFill>
                <a:latin typeface="Libre Baskerville"/>
              </a:rPr>
              <a:t>The main points of the bill</a:t>
            </a:r>
          </a:p>
          <a:p>
            <a:pPr marL="455024" lvl="1" indent="-227512">
              <a:lnSpc>
                <a:spcPts val="3625"/>
              </a:lnSpc>
              <a:buFont typeface="Arial"/>
              <a:buChar char="•"/>
            </a:pPr>
            <a:r>
              <a:rPr lang="en-US" sz="2107">
                <a:solidFill>
                  <a:srgbClr val="000000"/>
                </a:solidFill>
                <a:latin typeface="Libre Baskerville"/>
              </a:rPr>
              <a:t>The series of documents that are included in the dossier</a:t>
            </a:r>
          </a:p>
        </p:txBody>
      </p:sp>
      <p:sp>
        <p:nvSpPr>
          <p:cNvPr id="16" name="Freeform 16"/>
          <p:cNvSpPr/>
          <p:nvPr/>
        </p:nvSpPr>
        <p:spPr>
          <a:xfrm>
            <a:off x="7726802" y="2540500"/>
            <a:ext cx="2405426" cy="3404453"/>
          </a:xfrm>
          <a:custGeom>
            <a:avLst/>
            <a:gdLst/>
            <a:ahLst/>
            <a:cxnLst/>
            <a:rect l="l" t="t" r="r" b="b"/>
            <a:pathLst>
              <a:path w="2405426" h="3404453">
                <a:moveTo>
                  <a:pt x="0" y="0"/>
                </a:moveTo>
                <a:lnTo>
                  <a:pt x="2405425" y="0"/>
                </a:lnTo>
                <a:lnTo>
                  <a:pt x="2405425" y="3404454"/>
                </a:lnTo>
                <a:lnTo>
                  <a:pt x="0" y="3404454"/>
                </a:lnTo>
                <a:lnTo>
                  <a:pt x="0" y="0"/>
                </a:lnTo>
                <a:close/>
              </a:path>
            </a:pathLst>
          </a:custGeom>
          <a:blipFill>
            <a:blip r:embed="rId3"/>
            <a:stretch>
              <a:fillRect/>
            </a:stretch>
          </a:blipFill>
        </p:spPr>
      </p:sp>
      <p:sp>
        <p:nvSpPr>
          <p:cNvPr id="17" name="Freeform 17">
            <a:hlinkClick r:id="rId4" tooltip="https://www.congreso.es/docu/docum/ddocum/dosieres/sleg/legislatura_12/spl_1/dosier_sl_1_contratos_sector_publico_transparencia.pdf"/>
          </p:cNvPr>
          <p:cNvSpPr/>
          <p:nvPr/>
        </p:nvSpPr>
        <p:spPr>
          <a:xfrm>
            <a:off x="11177557" y="3946298"/>
            <a:ext cx="2408872" cy="3434249"/>
          </a:xfrm>
          <a:custGeom>
            <a:avLst/>
            <a:gdLst/>
            <a:ahLst/>
            <a:cxnLst/>
            <a:rect l="l" t="t" r="r" b="b"/>
            <a:pathLst>
              <a:path w="2408872" h="3434249">
                <a:moveTo>
                  <a:pt x="0" y="0"/>
                </a:moveTo>
                <a:lnTo>
                  <a:pt x="2408872" y="0"/>
                </a:lnTo>
                <a:lnTo>
                  <a:pt x="2408872" y="3434250"/>
                </a:lnTo>
                <a:lnTo>
                  <a:pt x="0" y="3434250"/>
                </a:lnTo>
                <a:lnTo>
                  <a:pt x="0" y="0"/>
                </a:lnTo>
                <a:close/>
              </a:path>
            </a:pathLst>
          </a:custGeom>
          <a:blipFill>
            <a:blip r:embed="rId5"/>
            <a:stretch>
              <a:fillRect/>
            </a:stretch>
          </a:blipFill>
        </p:spPr>
      </p:sp>
      <p:sp>
        <p:nvSpPr>
          <p:cNvPr id="18" name="Freeform 18">
            <a:hlinkClick r:id="rId6" tooltip="https://www.congreso.es/docu/docum/ddocum/dosieres/sleg/legislatura_14/spl_36/dosier_sl_36_fomento_ecosistema_empresas_emergentes_transparencia.pdf"/>
          </p:cNvPr>
          <p:cNvSpPr/>
          <p:nvPr/>
        </p:nvSpPr>
        <p:spPr>
          <a:xfrm>
            <a:off x="14728328" y="5913690"/>
            <a:ext cx="2412773" cy="3412100"/>
          </a:xfrm>
          <a:custGeom>
            <a:avLst/>
            <a:gdLst/>
            <a:ahLst/>
            <a:cxnLst/>
            <a:rect l="l" t="t" r="r" b="b"/>
            <a:pathLst>
              <a:path w="2412773" h="3412100">
                <a:moveTo>
                  <a:pt x="0" y="0"/>
                </a:moveTo>
                <a:lnTo>
                  <a:pt x="2412773" y="0"/>
                </a:lnTo>
                <a:lnTo>
                  <a:pt x="2412773" y="3412100"/>
                </a:lnTo>
                <a:lnTo>
                  <a:pt x="0" y="3412100"/>
                </a:lnTo>
                <a:lnTo>
                  <a:pt x="0" y="0"/>
                </a:lnTo>
                <a:close/>
              </a:path>
            </a:pathLst>
          </a:custGeom>
          <a:blipFill>
            <a:blip r:embed="rId7"/>
            <a:stretch>
              <a:fillRect/>
            </a:stretch>
          </a:blipFill>
        </p:spPr>
      </p:sp>
      <p:sp>
        <p:nvSpPr>
          <p:cNvPr id="19" name="TextBox 19"/>
          <p:cNvSpPr txBox="1"/>
          <p:nvPr/>
        </p:nvSpPr>
        <p:spPr>
          <a:xfrm>
            <a:off x="14493946" y="1489185"/>
            <a:ext cx="3640829" cy="736540"/>
          </a:xfrm>
          <a:prstGeom prst="rect">
            <a:avLst/>
          </a:prstGeom>
        </p:spPr>
        <p:txBody>
          <a:bodyPr lIns="0" tIns="0" rIns="0" bIns="0" rtlCol="0" anchor="t">
            <a:spAutoFit/>
          </a:bodyPr>
          <a:lstStyle/>
          <a:p>
            <a:pPr algn="r">
              <a:lnSpc>
                <a:spcPts val="2978"/>
              </a:lnSpc>
            </a:pPr>
            <a:r>
              <a:rPr lang="en-US" sz="2127">
                <a:solidFill>
                  <a:srgbClr val="000000"/>
                </a:solidFill>
                <a:latin typeface="Belleza"/>
              </a:rPr>
              <a:t>Historical introduction</a:t>
            </a:r>
          </a:p>
          <a:p>
            <a:pPr algn="r">
              <a:lnSpc>
                <a:spcPts val="2978"/>
              </a:lnSpc>
            </a:pPr>
            <a:r>
              <a:rPr lang="en-US" sz="2127">
                <a:solidFill>
                  <a:srgbClr val="000000"/>
                </a:solidFill>
                <a:latin typeface="Belleza"/>
              </a:rPr>
              <a:t>Principal variations</a:t>
            </a:r>
          </a:p>
        </p:txBody>
      </p:sp>
      <p:sp>
        <p:nvSpPr>
          <p:cNvPr id="20" name="TextBox 20"/>
          <p:cNvSpPr txBox="1"/>
          <p:nvPr/>
        </p:nvSpPr>
        <p:spPr>
          <a:xfrm>
            <a:off x="7823370" y="6171787"/>
            <a:ext cx="2212288" cy="350547"/>
          </a:xfrm>
          <a:prstGeom prst="rect">
            <a:avLst/>
          </a:prstGeom>
        </p:spPr>
        <p:txBody>
          <a:bodyPr lIns="0" tIns="0" rIns="0" bIns="0" rtlCol="0" anchor="t">
            <a:spAutoFit/>
          </a:bodyPr>
          <a:lstStyle/>
          <a:p>
            <a:pPr algn="ctr">
              <a:lnSpc>
                <a:spcPts val="1403"/>
              </a:lnSpc>
            </a:pPr>
            <a:r>
              <a:rPr lang="en-US" sz="1002">
                <a:solidFill>
                  <a:srgbClr val="000000"/>
                </a:solidFill>
                <a:latin typeface="Libre Baskerville"/>
              </a:rPr>
              <a:t>10th term, n. 1. </a:t>
            </a:r>
          </a:p>
          <a:p>
            <a:pPr algn="ctr">
              <a:lnSpc>
                <a:spcPts val="1403"/>
              </a:lnSpc>
              <a:spcBef>
                <a:spcPct val="0"/>
              </a:spcBef>
            </a:pPr>
            <a:r>
              <a:rPr lang="en-US" sz="1002">
                <a:solidFill>
                  <a:srgbClr val="000000"/>
                </a:solidFill>
                <a:latin typeface="Libre Baskerville Italics"/>
              </a:rPr>
              <a:t>Financiación de los partidos políticos</a:t>
            </a:r>
            <a:r>
              <a:rPr lang="en-US" sz="1002">
                <a:solidFill>
                  <a:srgbClr val="000000"/>
                </a:solidFill>
                <a:latin typeface="Libre Baskerville"/>
              </a:rPr>
              <a:t> </a:t>
            </a:r>
          </a:p>
        </p:txBody>
      </p:sp>
      <p:sp>
        <p:nvSpPr>
          <p:cNvPr id="21" name="TextBox 21"/>
          <p:cNvSpPr txBox="1"/>
          <p:nvPr/>
        </p:nvSpPr>
        <p:spPr>
          <a:xfrm>
            <a:off x="11569933" y="7619740"/>
            <a:ext cx="1648420" cy="346015"/>
          </a:xfrm>
          <a:prstGeom prst="rect">
            <a:avLst/>
          </a:prstGeom>
        </p:spPr>
        <p:txBody>
          <a:bodyPr lIns="0" tIns="0" rIns="0" bIns="0" rtlCol="0" anchor="t">
            <a:spAutoFit/>
          </a:bodyPr>
          <a:lstStyle/>
          <a:p>
            <a:pPr algn="ctr">
              <a:lnSpc>
                <a:spcPts val="1403"/>
              </a:lnSpc>
            </a:pPr>
            <a:r>
              <a:rPr lang="en-US" sz="1002" dirty="0">
                <a:solidFill>
                  <a:srgbClr val="000000"/>
                </a:solidFill>
                <a:latin typeface="Libre Baskerville"/>
              </a:rPr>
              <a:t>12th term, n. 1. </a:t>
            </a:r>
          </a:p>
          <a:p>
            <a:pPr algn="ctr">
              <a:lnSpc>
                <a:spcPts val="1403"/>
              </a:lnSpc>
              <a:spcBef>
                <a:spcPct val="0"/>
              </a:spcBef>
            </a:pPr>
            <a:r>
              <a:rPr lang="en-US" sz="1002" dirty="0" err="1">
                <a:solidFill>
                  <a:srgbClr val="000000"/>
                </a:solidFill>
                <a:latin typeface="Libre Baskerville Italics"/>
              </a:rPr>
              <a:t>Contratos</a:t>
            </a:r>
            <a:r>
              <a:rPr lang="en-US" sz="1002" dirty="0">
                <a:solidFill>
                  <a:srgbClr val="000000"/>
                </a:solidFill>
                <a:latin typeface="Libre Baskerville Italics"/>
              </a:rPr>
              <a:t> del sector </a:t>
            </a:r>
            <a:r>
              <a:rPr lang="en-US" sz="1002" dirty="0" err="1">
                <a:solidFill>
                  <a:srgbClr val="000000"/>
                </a:solidFill>
                <a:latin typeface="Libre Baskerville Italics"/>
              </a:rPr>
              <a:t>público</a:t>
            </a:r>
            <a:r>
              <a:rPr lang="en-US" sz="1002" dirty="0">
                <a:solidFill>
                  <a:srgbClr val="000000"/>
                </a:solidFill>
                <a:latin typeface="Libre Baskerville Italics"/>
              </a:rPr>
              <a:t> </a:t>
            </a:r>
          </a:p>
        </p:txBody>
      </p:sp>
      <p:sp>
        <p:nvSpPr>
          <p:cNvPr id="22" name="TextBox 22"/>
          <p:cNvSpPr txBox="1"/>
          <p:nvPr/>
        </p:nvSpPr>
        <p:spPr>
          <a:xfrm>
            <a:off x="14499580" y="9545475"/>
            <a:ext cx="2982813" cy="346015"/>
          </a:xfrm>
          <a:prstGeom prst="rect">
            <a:avLst/>
          </a:prstGeom>
        </p:spPr>
        <p:txBody>
          <a:bodyPr lIns="0" tIns="0" rIns="0" bIns="0" rtlCol="0" anchor="t">
            <a:spAutoFit/>
          </a:bodyPr>
          <a:lstStyle/>
          <a:p>
            <a:pPr algn="ctr">
              <a:lnSpc>
                <a:spcPts val="1403"/>
              </a:lnSpc>
            </a:pPr>
            <a:r>
              <a:rPr lang="en-US" sz="1002" dirty="0">
                <a:solidFill>
                  <a:srgbClr val="000000"/>
                </a:solidFill>
                <a:latin typeface="Libre Baskerville"/>
              </a:rPr>
              <a:t>14th term, n. 1. </a:t>
            </a:r>
          </a:p>
          <a:p>
            <a:pPr algn="ctr">
              <a:lnSpc>
                <a:spcPts val="1403"/>
              </a:lnSpc>
              <a:spcBef>
                <a:spcPct val="0"/>
              </a:spcBef>
            </a:pPr>
            <a:r>
              <a:rPr lang="en-US" sz="1002" dirty="0" err="1">
                <a:solidFill>
                  <a:srgbClr val="000000"/>
                </a:solidFill>
                <a:latin typeface="Libre Baskerville Italics"/>
              </a:rPr>
              <a:t>Fomento</a:t>
            </a:r>
            <a:r>
              <a:rPr lang="en-US" sz="1002" dirty="0">
                <a:solidFill>
                  <a:srgbClr val="000000"/>
                </a:solidFill>
                <a:latin typeface="Libre Baskerville Italics"/>
              </a:rPr>
              <a:t> del </a:t>
            </a:r>
            <a:r>
              <a:rPr lang="en-US" sz="1002" dirty="0" err="1">
                <a:solidFill>
                  <a:srgbClr val="000000"/>
                </a:solidFill>
                <a:latin typeface="Libre Baskerville Italics"/>
              </a:rPr>
              <a:t>ecosistema</a:t>
            </a:r>
            <a:r>
              <a:rPr lang="en-US" sz="1002" dirty="0">
                <a:solidFill>
                  <a:srgbClr val="000000"/>
                </a:solidFill>
                <a:latin typeface="Libre Baskerville Italics"/>
              </a:rPr>
              <a:t> de las </a:t>
            </a:r>
            <a:r>
              <a:rPr lang="en-US" sz="1002" dirty="0" err="1">
                <a:solidFill>
                  <a:srgbClr val="000000"/>
                </a:solidFill>
                <a:latin typeface="Libre Baskerville Italics"/>
              </a:rPr>
              <a:t>empresas</a:t>
            </a:r>
            <a:r>
              <a:rPr lang="en-US" sz="1002" dirty="0">
                <a:solidFill>
                  <a:srgbClr val="000000"/>
                </a:solidFill>
                <a:latin typeface="Libre Baskerville Italics"/>
              </a:rPr>
              <a:t> </a:t>
            </a:r>
            <a:r>
              <a:rPr lang="en-US" sz="1002" dirty="0" err="1">
                <a:solidFill>
                  <a:srgbClr val="000000"/>
                </a:solidFill>
                <a:latin typeface="Libre Baskerville Italics"/>
              </a:rPr>
              <a:t>emergente</a:t>
            </a:r>
            <a:r>
              <a:rPr lang="en-US" sz="1002" dirty="0" err="1">
                <a:solidFill>
                  <a:srgbClr val="000000"/>
                </a:solidFill>
                <a:latin typeface="Libre Baskerville"/>
              </a:rPr>
              <a:t>s</a:t>
            </a:r>
            <a:endParaRPr lang="en-US" sz="1002" dirty="0">
              <a:solidFill>
                <a:srgbClr val="000000"/>
              </a:solidFill>
              <a:latin typeface="Libre Baskerville"/>
            </a:endParaRPr>
          </a:p>
        </p:txBody>
      </p:sp>
      <p:sp>
        <p:nvSpPr>
          <p:cNvPr id="23" name="Freeform 23"/>
          <p:cNvSpPr/>
          <p:nvPr/>
        </p:nvSpPr>
        <p:spPr>
          <a:xfrm>
            <a:off x="15073113" y="176281"/>
            <a:ext cx="3061662" cy="1522182"/>
          </a:xfrm>
          <a:custGeom>
            <a:avLst/>
            <a:gdLst/>
            <a:ahLst/>
            <a:cxnLst/>
            <a:rect l="l" t="t" r="r" b="b"/>
            <a:pathLst>
              <a:path w="3061662" h="1522182">
                <a:moveTo>
                  <a:pt x="0" y="0"/>
                </a:moveTo>
                <a:lnTo>
                  <a:pt x="3061662" y="0"/>
                </a:lnTo>
                <a:lnTo>
                  <a:pt x="3061662" y="1522182"/>
                </a:lnTo>
                <a:lnTo>
                  <a:pt x="0" y="1522182"/>
                </a:lnTo>
                <a:lnTo>
                  <a:pt x="0" y="0"/>
                </a:lnTo>
                <a:close/>
              </a:path>
            </a:pathLst>
          </a:custGeom>
          <a:blipFill>
            <a:blip r:embed="rId8"/>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TotalTime>
  <Words>1121</Words>
  <Application>Microsoft Office PowerPoint</Application>
  <PresentationFormat>Personalizado</PresentationFormat>
  <Paragraphs>201</Paragraphs>
  <Slides>27</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27</vt:i4>
      </vt:variant>
    </vt:vector>
  </HeadingPairs>
  <TitlesOfParts>
    <vt:vector size="33" baseType="lpstr">
      <vt:lpstr>Belleza</vt:lpstr>
      <vt:lpstr>Libre Baskerville</vt:lpstr>
      <vt:lpstr>Calibri</vt:lpstr>
      <vt:lpstr>Arial</vt:lpstr>
      <vt:lpstr>Libre Baskerville Italics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IFLAPARL</dc:title>
  <dc:creator>Miguel Bernad Calavia</dc:creator>
  <cp:lastModifiedBy>Miguel Bernad Calavia</cp:lastModifiedBy>
  <cp:revision>5</cp:revision>
  <dcterms:created xsi:type="dcterms:W3CDTF">2006-08-16T00:00:00Z</dcterms:created>
  <dcterms:modified xsi:type="dcterms:W3CDTF">2023-07-05T11:30:01Z</dcterms:modified>
  <dc:identifier>DAFloQiJX2k</dc:identifier>
</cp:coreProperties>
</file>